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B127FAA8-130B-4284-B137-522BD4BD9166}"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r>
              <a:rPr b="0" lang="en-US" sz="900" spc="-1" strike="noStrike">
                <a:latin typeface="Arial"/>
              </a:rPr>
              <a:t>Overall survival for hospital patients who survived was not significantly different among the 3 groups (</a:t>
            </a:r>
            <a:r>
              <a:rPr b="0" i="1" lang="en-US" sz="900" spc="-1" strike="noStrike">
                <a:latin typeface="Arial"/>
              </a:rPr>
              <a:t>P</a:t>
            </a:r>
            <a:r>
              <a:rPr b="0" lang="en-US" sz="900" spc="-1" strike="noStrike">
                <a:latin typeface="Arial"/>
              </a:rPr>
              <a:t> = .366). </a:t>
            </a:r>
            <a:r>
              <a:rPr b="0" i="1" lang="en-US" sz="900" spc="-1" strike="noStrike">
                <a:latin typeface="Arial"/>
              </a:rPr>
              <a:t>CI</a:t>
            </a:r>
            <a:r>
              <a:rPr b="0" lang="en-US" sz="900" spc="-1" strike="noStrike">
                <a:latin typeface="Arial"/>
              </a:rPr>
              <a:t>, Confidence interval.</a:t>
            </a:r>
            <a:endParaRPr b="0" lang="en-US" sz="900" spc="-1" strike="noStrike">
              <a:latin typeface="Arial"/>
            </a:endParaRPr>
          </a:p>
          <a:p>
            <a:endParaRPr b="0" lang="en-US" sz="900" spc="-1" strike="noStrike">
              <a:latin typeface="Arial"/>
            </a:endParaRPr>
          </a:p>
          <a:p>
            <a:endParaRPr b="0" lang="en-US" sz="900" spc="-1" strike="noStrike">
              <a:latin typeface="Arial"/>
            </a:endParaRPr>
          </a:p>
          <a:p>
            <a:endParaRPr b="0" lang="en-US" sz="9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3821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Surgical management and outcomes in patients with acute type A aortic dissection and cerebral malperfusion</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Igor Vendramin, MD, Miriam Isola, MD, Daniela Piani, MD, Francesco Onorati, MD, Stefano Salizzoni, MD, Augusto D'Onofrio, MD, Luca Di Marco, MD, Giuseppe Gatti, MD, Maria De Martino, MD, Giuseppe Faggian, MD, Mauro Rinaldi, MD, Gino Gerosa, MD, Davide Pacini, MD, Aniello Pappalardo, MD, Ugolino Livi, MD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JTCVS Open</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10 Pages 22-33 (June 2022) </a:t>
            </a:r>
            <a:endParaRPr b="0" lang="en-US" sz="1200" spc="-1" strike="noStrike">
              <a:solidFill>
                <a:srgbClr val="ffffff"/>
              </a:solidFill>
              <a:latin typeface="Arial"/>
            </a:endParaRPr>
          </a:p>
          <a:p>
            <a:pPr algn="ctr"/>
            <a:r>
              <a:rPr b="0" lang="en-US" sz="1000" spc="-1" strike="noStrike">
                <a:solidFill>
                  <a:srgbClr val="ffffff"/>
                </a:solidFill>
                <a:latin typeface="Arial"/>
              </a:rPr>
              <a:t>DOI: 10.1016/j.xjon.2022.03.001</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2022 The Author(s)</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4070160" y="79200"/>
            <a:ext cx="100368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Figure E1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1422360" y="955800"/>
            <a:ext cx="6350040" cy="459684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JTCVS Open</a:t>
            </a:r>
            <a:r>
              <a:rPr b="0" lang="en-US" sz="900" spc="-1" strike="noStrike">
                <a:solidFill>
                  <a:srgbClr val="ffffff"/>
                </a:solidFill>
                <a:latin typeface="Arial"/>
              </a:rPr>
              <a:t> 2022 1022-33DOI: (10.1016/j.xjon.2022.03.001)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2022 The Author(s)</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