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265" autoAdjust="0"/>
    <p:restoredTop sz="94660"/>
  </p:normalViewPr>
  <p:slideViewPr>
    <p:cSldViewPr snapToGrid="0">
      <p:cViewPr>
        <p:scale>
          <a:sx n="110" d="100"/>
          <a:sy n="110" d="100"/>
        </p:scale>
        <p:origin x="14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823E-CFEC-4AD6-96E2-2BBF9714C450}" type="datetimeFigureOut">
              <a:rPr lang="it-IT" smtClean="0"/>
              <a:t>30/03/2021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0903-40C2-4A29-AEBE-ED3EBA78A07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4128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823E-CFEC-4AD6-96E2-2BBF9714C450}" type="datetimeFigureOut">
              <a:rPr lang="it-IT" smtClean="0"/>
              <a:t>30/03/2021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0903-40C2-4A29-AEBE-ED3EBA78A07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8470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823E-CFEC-4AD6-96E2-2BBF9714C450}" type="datetimeFigureOut">
              <a:rPr lang="it-IT" smtClean="0"/>
              <a:t>30/03/2021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0903-40C2-4A29-AEBE-ED3EBA78A07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3512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823E-CFEC-4AD6-96E2-2BBF9714C450}" type="datetimeFigureOut">
              <a:rPr lang="it-IT" smtClean="0"/>
              <a:t>30/03/2021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0903-40C2-4A29-AEBE-ED3EBA78A07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7309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823E-CFEC-4AD6-96E2-2BBF9714C450}" type="datetimeFigureOut">
              <a:rPr lang="it-IT" smtClean="0"/>
              <a:t>30/03/2021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0903-40C2-4A29-AEBE-ED3EBA78A07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8912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823E-CFEC-4AD6-96E2-2BBF9714C450}" type="datetimeFigureOut">
              <a:rPr lang="it-IT" smtClean="0"/>
              <a:t>30/03/2021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0903-40C2-4A29-AEBE-ED3EBA78A07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1275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823E-CFEC-4AD6-96E2-2BBF9714C450}" type="datetimeFigureOut">
              <a:rPr lang="it-IT" smtClean="0"/>
              <a:t>30/03/2021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0903-40C2-4A29-AEBE-ED3EBA78A07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3320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823E-CFEC-4AD6-96E2-2BBF9714C450}" type="datetimeFigureOut">
              <a:rPr lang="it-IT" smtClean="0"/>
              <a:t>30/03/2021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0903-40C2-4A29-AEBE-ED3EBA78A07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6567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823E-CFEC-4AD6-96E2-2BBF9714C450}" type="datetimeFigureOut">
              <a:rPr lang="it-IT" smtClean="0"/>
              <a:t>30/03/2021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0903-40C2-4A29-AEBE-ED3EBA78A07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685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823E-CFEC-4AD6-96E2-2BBF9714C450}" type="datetimeFigureOut">
              <a:rPr lang="it-IT" smtClean="0"/>
              <a:t>30/03/2021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0903-40C2-4A29-AEBE-ED3EBA78A07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3725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823E-CFEC-4AD6-96E2-2BBF9714C450}" type="datetimeFigureOut">
              <a:rPr lang="it-IT" smtClean="0"/>
              <a:t>30/03/2021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00903-40C2-4A29-AEBE-ED3EBA78A07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629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9823E-CFEC-4AD6-96E2-2BBF9714C450}" type="datetimeFigureOut">
              <a:rPr lang="it-IT" smtClean="0"/>
              <a:t>30/03/2021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00903-40C2-4A29-AEBE-ED3EBA78A07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4389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Rettangolo 245"/>
          <p:cNvSpPr/>
          <p:nvPr/>
        </p:nvSpPr>
        <p:spPr>
          <a:xfrm>
            <a:off x="2966222" y="5333049"/>
            <a:ext cx="108000" cy="108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290" name="Rettangolo 289"/>
          <p:cNvSpPr/>
          <p:nvPr/>
        </p:nvSpPr>
        <p:spPr>
          <a:xfrm>
            <a:off x="4372038" y="7130140"/>
            <a:ext cx="108000" cy="108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cxnSp>
        <p:nvCxnSpPr>
          <p:cNvPr id="292" name="Connettore diritto 291"/>
          <p:cNvCxnSpPr/>
          <p:nvPr/>
        </p:nvCxnSpPr>
        <p:spPr>
          <a:xfrm>
            <a:off x="4426492" y="7240105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3" name="CasellaDiTesto 292"/>
          <p:cNvSpPr txBox="1"/>
          <p:nvPr/>
        </p:nvSpPr>
        <p:spPr>
          <a:xfrm>
            <a:off x="4308706" y="7825025"/>
            <a:ext cx="2503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b="1" dirty="0" smtClean="0"/>
              <a:t>R</a:t>
            </a:r>
            <a:endParaRPr lang="it-IT" sz="900" b="1" dirty="0"/>
          </a:p>
        </p:txBody>
      </p:sp>
      <p:cxnSp>
        <p:nvCxnSpPr>
          <p:cNvPr id="294" name="Connettore 2 293"/>
          <p:cNvCxnSpPr/>
          <p:nvPr/>
        </p:nvCxnSpPr>
        <p:spPr>
          <a:xfrm flipH="1" flipV="1">
            <a:off x="4431346" y="7481662"/>
            <a:ext cx="0" cy="3960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5" name="CasellaDiTesto 294"/>
          <p:cNvSpPr txBox="1"/>
          <p:nvPr/>
        </p:nvSpPr>
        <p:spPr>
          <a:xfrm>
            <a:off x="4364779" y="7538332"/>
            <a:ext cx="63991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b="1" dirty="0" smtClean="0"/>
              <a:t>B3GNT5</a:t>
            </a:r>
            <a:endParaRPr lang="it-IT" sz="1050" b="1" dirty="0"/>
          </a:p>
        </p:txBody>
      </p:sp>
      <p:sp>
        <p:nvSpPr>
          <p:cNvPr id="296" name="CasellaDiTesto 295"/>
          <p:cNvSpPr txBox="1"/>
          <p:nvPr/>
        </p:nvSpPr>
        <p:spPr>
          <a:xfrm>
            <a:off x="4363301" y="7191813"/>
            <a:ext cx="3145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it-IT" sz="9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it-IT" sz="900" dirty="0"/>
          </a:p>
        </p:txBody>
      </p:sp>
      <p:cxnSp>
        <p:nvCxnSpPr>
          <p:cNvPr id="297" name="Connettore 2 296"/>
          <p:cNvCxnSpPr/>
          <p:nvPr/>
        </p:nvCxnSpPr>
        <p:spPr>
          <a:xfrm flipH="1" flipV="1">
            <a:off x="4131862" y="6787184"/>
            <a:ext cx="0" cy="3960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Connettore 2 297"/>
          <p:cNvCxnSpPr/>
          <p:nvPr/>
        </p:nvCxnSpPr>
        <p:spPr>
          <a:xfrm flipH="1" flipV="1">
            <a:off x="4716653" y="6787181"/>
            <a:ext cx="0" cy="3960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Connettore diritto 299"/>
          <p:cNvCxnSpPr/>
          <p:nvPr/>
        </p:nvCxnSpPr>
        <p:spPr>
          <a:xfrm>
            <a:off x="4126920" y="7179896"/>
            <a:ext cx="25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1" name="Connettore diritto 300"/>
          <p:cNvCxnSpPr/>
          <p:nvPr/>
        </p:nvCxnSpPr>
        <p:spPr>
          <a:xfrm>
            <a:off x="4470701" y="7178125"/>
            <a:ext cx="25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4" name="Rettangolo 303"/>
          <p:cNvSpPr/>
          <p:nvPr/>
        </p:nvSpPr>
        <p:spPr>
          <a:xfrm>
            <a:off x="4072558" y="6469147"/>
            <a:ext cx="108000" cy="108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305" name="CasellaDiTesto 304"/>
          <p:cNvSpPr txBox="1"/>
          <p:nvPr/>
        </p:nvSpPr>
        <p:spPr>
          <a:xfrm>
            <a:off x="4007281" y="6625076"/>
            <a:ext cx="2503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b="1" dirty="0" smtClean="0"/>
              <a:t>R</a:t>
            </a:r>
            <a:endParaRPr lang="it-IT" sz="900" b="1" dirty="0"/>
          </a:p>
        </p:txBody>
      </p:sp>
      <p:cxnSp>
        <p:nvCxnSpPr>
          <p:cNvPr id="306" name="Connettore diritto 305"/>
          <p:cNvCxnSpPr/>
          <p:nvPr/>
        </p:nvCxnSpPr>
        <p:spPr>
          <a:xfrm>
            <a:off x="4127012" y="6579112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" name="Rettangolo 306"/>
          <p:cNvSpPr/>
          <p:nvPr/>
        </p:nvSpPr>
        <p:spPr>
          <a:xfrm>
            <a:off x="4652026" y="6474463"/>
            <a:ext cx="108000" cy="108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308" name="CasellaDiTesto 307"/>
          <p:cNvSpPr txBox="1"/>
          <p:nvPr/>
        </p:nvSpPr>
        <p:spPr>
          <a:xfrm>
            <a:off x="4586749" y="6630392"/>
            <a:ext cx="2503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b="1" dirty="0" smtClean="0"/>
              <a:t>R</a:t>
            </a:r>
            <a:endParaRPr lang="it-IT" sz="900" b="1" dirty="0"/>
          </a:p>
        </p:txBody>
      </p:sp>
      <p:cxnSp>
        <p:nvCxnSpPr>
          <p:cNvPr id="309" name="Connettore diritto 308"/>
          <p:cNvCxnSpPr/>
          <p:nvPr/>
        </p:nvCxnSpPr>
        <p:spPr>
          <a:xfrm>
            <a:off x="4706480" y="6584428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0" name="Ovale 309"/>
          <p:cNvSpPr/>
          <p:nvPr/>
        </p:nvSpPr>
        <p:spPr>
          <a:xfrm>
            <a:off x="4655790" y="6250564"/>
            <a:ext cx="108000" cy="108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cxnSp>
        <p:nvCxnSpPr>
          <p:cNvPr id="311" name="Connettore diritto 310"/>
          <p:cNvCxnSpPr/>
          <p:nvPr/>
        </p:nvCxnSpPr>
        <p:spPr>
          <a:xfrm>
            <a:off x="4707248" y="6358114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2" name="CasellaDiTesto 311"/>
          <p:cNvSpPr txBox="1"/>
          <p:nvPr/>
        </p:nvSpPr>
        <p:spPr>
          <a:xfrm>
            <a:off x="4654674" y="6281093"/>
            <a:ext cx="3145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it-IT" sz="900" dirty="0"/>
          </a:p>
        </p:txBody>
      </p:sp>
      <p:sp>
        <p:nvSpPr>
          <p:cNvPr id="313" name="Ovale 312"/>
          <p:cNvSpPr/>
          <p:nvPr/>
        </p:nvSpPr>
        <p:spPr>
          <a:xfrm>
            <a:off x="4074547" y="6243476"/>
            <a:ext cx="108000" cy="108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cxnSp>
        <p:nvCxnSpPr>
          <p:cNvPr id="314" name="Connettore diritto 313"/>
          <p:cNvCxnSpPr/>
          <p:nvPr/>
        </p:nvCxnSpPr>
        <p:spPr>
          <a:xfrm>
            <a:off x="4126005" y="6351026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5" name="CasellaDiTesto 314"/>
          <p:cNvSpPr txBox="1"/>
          <p:nvPr/>
        </p:nvSpPr>
        <p:spPr>
          <a:xfrm>
            <a:off x="3880720" y="6285742"/>
            <a:ext cx="3145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it-IT" sz="900" dirty="0"/>
          </a:p>
        </p:txBody>
      </p:sp>
      <p:sp>
        <p:nvSpPr>
          <p:cNvPr id="316" name="CasellaDiTesto 315"/>
          <p:cNvSpPr txBox="1"/>
          <p:nvPr/>
        </p:nvSpPr>
        <p:spPr>
          <a:xfrm>
            <a:off x="4667298" y="6832948"/>
            <a:ext cx="69121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b="1" dirty="0" smtClean="0"/>
              <a:t>B4GALT1</a:t>
            </a:r>
            <a:endParaRPr lang="it-IT" sz="1050" b="1" dirty="0"/>
          </a:p>
        </p:txBody>
      </p:sp>
      <p:sp>
        <p:nvSpPr>
          <p:cNvPr id="317" name="CasellaDiTesto 316"/>
          <p:cNvSpPr txBox="1"/>
          <p:nvPr/>
        </p:nvSpPr>
        <p:spPr>
          <a:xfrm>
            <a:off x="3509377" y="6853841"/>
            <a:ext cx="69121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b="1" dirty="0" smtClean="0"/>
              <a:t>B3GALT5</a:t>
            </a:r>
            <a:endParaRPr lang="it-IT" sz="1050" b="1" dirty="0"/>
          </a:p>
        </p:txBody>
      </p:sp>
      <p:sp>
        <p:nvSpPr>
          <p:cNvPr id="318" name="Rettangolo 317"/>
          <p:cNvSpPr/>
          <p:nvPr/>
        </p:nvSpPr>
        <p:spPr>
          <a:xfrm>
            <a:off x="4650253" y="5467918"/>
            <a:ext cx="108000" cy="108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319" name="CasellaDiTesto 318"/>
          <p:cNvSpPr txBox="1"/>
          <p:nvPr/>
        </p:nvSpPr>
        <p:spPr>
          <a:xfrm>
            <a:off x="4584976" y="5623847"/>
            <a:ext cx="2503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b="1" dirty="0" smtClean="0"/>
              <a:t>R</a:t>
            </a:r>
            <a:endParaRPr lang="it-IT" sz="900" b="1" dirty="0"/>
          </a:p>
        </p:txBody>
      </p:sp>
      <p:cxnSp>
        <p:nvCxnSpPr>
          <p:cNvPr id="320" name="Connettore diritto 319"/>
          <p:cNvCxnSpPr/>
          <p:nvPr/>
        </p:nvCxnSpPr>
        <p:spPr>
          <a:xfrm>
            <a:off x="4704707" y="5577883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1" name="Ovale 320"/>
          <p:cNvSpPr/>
          <p:nvPr/>
        </p:nvSpPr>
        <p:spPr>
          <a:xfrm>
            <a:off x="4654017" y="5244019"/>
            <a:ext cx="108000" cy="108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cxnSp>
        <p:nvCxnSpPr>
          <p:cNvPr id="322" name="Connettore diritto 321"/>
          <p:cNvCxnSpPr/>
          <p:nvPr/>
        </p:nvCxnSpPr>
        <p:spPr>
          <a:xfrm>
            <a:off x="4705475" y="5351569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4" name="Connettore 2 323"/>
          <p:cNvCxnSpPr/>
          <p:nvPr/>
        </p:nvCxnSpPr>
        <p:spPr>
          <a:xfrm flipH="1" flipV="1">
            <a:off x="4704251" y="5812532"/>
            <a:ext cx="0" cy="3960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5" name="Rettangolo 324"/>
          <p:cNvSpPr/>
          <p:nvPr/>
        </p:nvSpPr>
        <p:spPr>
          <a:xfrm rot="2720945">
            <a:off x="4652967" y="4998428"/>
            <a:ext cx="108000" cy="108000"/>
          </a:xfrm>
          <a:prstGeom prst="rect">
            <a:avLst/>
          </a:prstGeom>
          <a:solidFill>
            <a:srgbClr val="D6009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/>
          </a:p>
        </p:txBody>
      </p:sp>
      <p:cxnSp>
        <p:nvCxnSpPr>
          <p:cNvPr id="326" name="Connettore diritto 325"/>
          <p:cNvCxnSpPr/>
          <p:nvPr/>
        </p:nvCxnSpPr>
        <p:spPr>
          <a:xfrm>
            <a:off x="4708469" y="5133427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7" name="CasellaDiTesto 326"/>
          <p:cNvSpPr txBox="1"/>
          <p:nvPr/>
        </p:nvSpPr>
        <p:spPr>
          <a:xfrm>
            <a:off x="4653160" y="5044746"/>
            <a:ext cx="3161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it-IT" sz="900" dirty="0"/>
          </a:p>
        </p:txBody>
      </p:sp>
      <p:sp>
        <p:nvSpPr>
          <p:cNvPr id="328" name="CasellaDiTesto 327"/>
          <p:cNvSpPr txBox="1"/>
          <p:nvPr/>
        </p:nvSpPr>
        <p:spPr>
          <a:xfrm>
            <a:off x="4664502" y="5710767"/>
            <a:ext cx="679994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b="1" dirty="0" smtClean="0"/>
              <a:t>ST3GAL3</a:t>
            </a:r>
          </a:p>
          <a:p>
            <a:r>
              <a:rPr lang="it-IT" sz="1050" b="1" dirty="0" smtClean="0"/>
              <a:t>ST3GAL4</a:t>
            </a:r>
          </a:p>
          <a:p>
            <a:r>
              <a:rPr lang="it-IT" sz="1050" b="1" dirty="0" smtClean="0"/>
              <a:t>ST3GAL6</a:t>
            </a:r>
            <a:endParaRPr lang="it-IT" sz="1050" b="1" dirty="0"/>
          </a:p>
        </p:txBody>
      </p:sp>
      <p:sp>
        <p:nvSpPr>
          <p:cNvPr id="329" name="Rettangolo 328"/>
          <p:cNvSpPr/>
          <p:nvPr/>
        </p:nvSpPr>
        <p:spPr>
          <a:xfrm>
            <a:off x="4067553" y="5458956"/>
            <a:ext cx="108000" cy="108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330" name="CasellaDiTesto 329"/>
          <p:cNvSpPr txBox="1"/>
          <p:nvPr/>
        </p:nvSpPr>
        <p:spPr>
          <a:xfrm>
            <a:off x="4002276" y="5614885"/>
            <a:ext cx="2503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b="1" dirty="0" smtClean="0"/>
              <a:t>R</a:t>
            </a:r>
            <a:endParaRPr lang="it-IT" sz="900" b="1" dirty="0"/>
          </a:p>
        </p:txBody>
      </p:sp>
      <p:cxnSp>
        <p:nvCxnSpPr>
          <p:cNvPr id="331" name="Connettore diritto 330"/>
          <p:cNvCxnSpPr/>
          <p:nvPr/>
        </p:nvCxnSpPr>
        <p:spPr>
          <a:xfrm>
            <a:off x="4122007" y="5568921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2" name="Ovale 331"/>
          <p:cNvSpPr/>
          <p:nvPr/>
        </p:nvSpPr>
        <p:spPr>
          <a:xfrm>
            <a:off x="4071317" y="5235057"/>
            <a:ext cx="108000" cy="108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cxnSp>
        <p:nvCxnSpPr>
          <p:cNvPr id="333" name="Connettore diritto 332"/>
          <p:cNvCxnSpPr/>
          <p:nvPr/>
        </p:nvCxnSpPr>
        <p:spPr>
          <a:xfrm>
            <a:off x="4122775" y="5342607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4" name="Connettore 2 333"/>
          <p:cNvCxnSpPr/>
          <p:nvPr/>
        </p:nvCxnSpPr>
        <p:spPr>
          <a:xfrm flipH="1" flipV="1">
            <a:off x="4121551" y="5803570"/>
            <a:ext cx="0" cy="3960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5" name="Rettangolo 334"/>
          <p:cNvSpPr/>
          <p:nvPr/>
        </p:nvSpPr>
        <p:spPr>
          <a:xfrm rot="2720945">
            <a:off x="4070267" y="4989466"/>
            <a:ext cx="108000" cy="108000"/>
          </a:xfrm>
          <a:prstGeom prst="rect">
            <a:avLst/>
          </a:prstGeom>
          <a:solidFill>
            <a:srgbClr val="D6009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/>
          </a:p>
        </p:txBody>
      </p:sp>
      <p:cxnSp>
        <p:nvCxnSpPr>
          <p:cNvPr id="336" name="Connettore diritto 335"/>
          <p:cNvCxnSpPr/>
          <p:nvPr/>
        </p:nvCxnSpPr>
        <p:spPr>
          <a:xfrm>
            <a:off x="4125769" y="5124465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" name="CasellaDiTesto 336"/>
          <p:cNvSpPr txBox="1"/>
          <p:nvPr/>
        </p:nvSpPr>
        <p:spPr>
          <a:xfrm>
            <a:off x="3879121" y="5050075"/>
            <a:ext cx="3161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it-IT" sz="900" dirty="0"/>
          </a:p>
        </p:txBody>
      </p:sp>
      <p:sp>
        <p:nvSpPr>
          <p:cNvPr id="338" name="CasellaDiTesto 337"/>
          <p:cNvSpPr txBox="1"/>
          <p:nvPr/>
        </p:nvSpPr>
        <p:spPr>
          <a:xfrm>
            <a:off x="4671958" y="5272945"/>
            <a:ext cx="3145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it-IT" sz="900" dirty="0"/>
          </a:p>
        </p:txBody>
      </p:sp>
      <p:sp>
        <p:nvSpPr>
          <p:cNvPr id="339" name="CasellaDiTesto 338"/>
          <p:cNvSpPr txBox="1"/>
          <p:nvPr/>
        </p:nvSpPr>
        <p:spPr>
          <a:xfrm>
            <a:off x="3877828" y="5275164"/>
            <a:ext cx="3145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it-IT" sz="900" dirty="0"/>
          </a:p>
        </p:txBody>
      </p:sp>
      <p:sp>
        <p:nvSpPr>
          <p:cNvPr id="340" name="CasellaDiTesto 339"/>
          <p:cNvSpPr txBox="1"/>
          <p:nvPr/>
        </p:nvSpPr>
        <p:spPr>
          <a:xfrm>
            <a:off x="3526381" y="5875119"/>
            <a:ext cx="67999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b="1" dirty="0" smtClean="0"/>
              <a:t>ST3GAL3</a:t>
            </a:r>
            <a:endParaRPr lang="it-IT" sz="1050" b="1" dirty="0"/>
          </a:p>
        </p:txBody>
      </p:sp>
      <p:sp>
        <p:nvSpPr>
          <p:cNvPr id="341" name="Rettangolo 340"/>
          <p:cNvSpPr/>
          <p:nvPr/>
        </p:nvSpPr>
        <p:spPr>
          <a:xfrm>
            <a:off x="4653243" y="4215859"/>
            <a:ext cx="108000" cy="108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342" name="CasellaDiTesto 341"/>
          <p:cNvSpPr txBox="1"/>
          <p:nvPr/>
        </p:nvSpPr>
        <p:spPr>
          <a:xfrm>
            <a:off x="4587966" y="4371788"/>
            <a:ext cx="2503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b="1" dirty="0" smtClean="0"/>
              <a:t>R</a:t>
            </a:r>
            <a:endParaRPr lang="it-IT" sz="900" b="1" dirty="0"/>
          </a:p>
        </p:txBody>
      </p:sp>
      <p:cxnSp>
        <p:nvCxnSpPr>
          <p:cNvPr id="343" name="Connettore diritto 342"/>
          <p:cNvCxnSpPr/>
          <p:nvPr/>
        </p:nvCxnSpPr>
        <p:spPr>
          <a:xfrm>
            <a:off x="4707697" y="4325824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4" name="Ovale 343"/>
          <p:cNvSpPr/>
          <p:nvPr/>
        </p:nvSpPr>
        <p:spPr>
          <a:xfrm>
            <a:off x="4657007" y="3991960"/>
            <a:ext cx="108000" cy="108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cxnSp>
        <p:nvCxnSpPr>
          <p:cNvPr id="345" name="Connettore diritto 344"/>
          <p:cNvCxnSpPr/>
          <p:nvPr/>
        </p:nvCxnSpPr>
        <p:spPr>
          <a:xfrm>
            <a:off x="4702489" y="4099510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6" name="Rettangolo 345"/>
          <p:cNvSpPr/>
          <p:nvPr/>
        </p:nvSpPr>
        <p:spPr>
          <a:xfrm rot="2720945">
            <a:off x="4655957" y="3746369"/>
            <a:ext cx="108000" cy="108000"/>
          </a:xfrm>
          <a:prstGeom prst="rect">
            <a:avLst/>
          </a:prstGeom>
          <a:solidFill>
            <a:srgbClr val="D6009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/>
          </a:p>
        </p:txBody>
      </p:sp>
      <p:cxnSp>
        <p:nvCxnSpPr>
          <p:cNvPr id="347" name="Connettore diritto 346"/>
          <p:cNvCxnSpPr/>
          <p:nvPr/>
        </p:nvCxnSpPr>
        <p:spPr>
          <a:xfrm>
            <a:off x="4711459" y="3881368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9" name="Rettangolo 348"/>
          <p:cNvSpPr/>
          <p:nvPr/>
        </p:nvSpPr>
        <p:spPr>
          <a:xfrm>
            <a:off x="4070543" y="4206897"/>
            <a:ext cx="108000" cy="108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350" name="CasellaDiTesto 349"/>
          <p:cNvSpPr txBox="1"/>
          <p:nvPr/>
        </p:nvSpPr>
        <p:spPr>
          <a:xfrm>
            <a:off x="4005266" y="4362826"/>
            <a:ext cx="2503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b="1" dirty="0" smtClean="0"/>
              <a:t>R</a:t>
            </a:r>
            <a:endParaRPr lang="it-IT" sz="900" b="1" dirty="0"/>
          </a:p>
        </p:txBody>
      </p:sp>
      <p:cxnSp>
        <p:nvCxnSpPr>
          <p:cNvPr id="351" name="Connettore diritto 350"/>
          <p:cNvCxnSpPr/>
          <p:nvPr/>
        </p:nvCxnSpPr>
        <p:spPr>
          <a:xfrm>
            <a:off x="4124997" y="4316862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2" name="Ovale 351"/>
          <p:cNvSpPr/>
          <p:nvPr/>
        </p:nvSpPr>
        <p:spPr>
          <a:xfrm>
            <a:off x="4074307" y="3982998"/>
            <a:ext cx="108000" cy="108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cxnSp>
        <p:nvCxnSpPr>
          <p:cNvPr id="353" name="Connettore diritto 352"/>
          <p:cNvCxnSpPr/>
          <p:nvPr/>
        </p:nvCxnSpPr>
        <p:spPr>
          <a:xfrm>
            <a:off x="4125765" y="4090548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4" name="Rettangolo 353"/>
          <p:cNvSpPr/>
          <p:nvPr/>
        </p:nvSpPr>
        <p:spPr>
          <a:xfrm rot="2720945">
            <a:off x="4073257" y="3737407"/>
            <a:ext cx="108000" cy="108000"/>
          </a:xfrm>
          <a:prstGeom prst="rect">
            <a:avLst/>
          </a:prstGeom>
          <a:solidFill>
            <a:srgbClr val="D6009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/>
          </a:p>
        </p:txBody>
      </p:sp>
      <p:cxnSp>
        <p:nvCxnSpPr>
          <p:cNvPr id="355" name="Connettore diritto 354"/>
          <p:cNvCxnSpPr/>
          <p:nvPr/>
        </p:nvCxnSpPr>
        <p:spPr>
          <a:xfrm>
            <a:off x="4128759" y="3872406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9" name="Connettore 2 358"/>
          <p:cNvCxnSpPr/>
          <p:nvPr/>
        </p:nvCxnSpPr>
        <p:spPr>
          <a:xfrm flipH="1" flipV="1">
            <a:off x="4701269" y="4536558"/>
            <a:ext cx="0" cy="3960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0" name="Connettore 2 359"/>
          <p:cNvCxnSpPr/>
          <p:nvPr/>
        </p:nvCxnSpPr>
        <p:spPr>
          <a:xfrm flipH="1" flipV="1">
            <a:off x="4124545" y="4533574"/>
            <a:ext cx="0" cy="3960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1" name="Triangolo isoscele 360"/>
          <p:cNvSpPr/>
          <p:nvPr/>
        </p:nvSpPr>
        <p:spPr>
          <a:xfrm rot="16200000">
            <a:off x="4881696" y="4212585"/>
            <a:ext cx="108000" cy="1080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62" name="Connettore diritto 361"/>
          <p:cNvCxnSpPr/>
          <p:nvPr/>
        </p:nvCxnSpPr>
        <p:spPr>
          <a:xfrm>
            <a:off x="4767761" y="4265543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3" name="CasellaDiTesto 362"/>
          <p:cNvSpPr txBox="1"/>
          <p:nvPr/>
        </p:nvSpPr>
        <p:spPr>
          <a:xfrm>
            <a:off x="4667100" y="4315273"/>
            <a:ext cx="46839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b="1" dirty="0" smtClean="0"/>
              <a:t>FUT3</a:t>
            </a:r>
          </a:p>
          <a:p>
            <a:r>
              <a:rPr lang="it-IT" sz="1050" b="1" dirty="0" smtClean="0"/>
              <a:t>FUT4</a:t>
            </a:r>
          </a:p>
          <a:p>
            <a:r>
              <a:rPr lang="it-IT" sz="1050" b="1" dirty="0" smtClean="0"/>
              <a:t>FUT5</a:t>
            </a:r>
          </a:p>
          <a:p>
            <a:r>
              <a:rPr lang="it-IT" sz="1050" b="1" dirty="0" smtClean="0"/>
              <a:t>FUT6</a:t>
            </a:r>
            <a:endParaRPr lang="it-IT" sz="1050" b="1" dirty="0"/>
          </a:p>
        </p:txBody>
      </p:sp>
      <p:sp>
        <p:nvSpPr>
          <p:cNvPr id="364" name="CasellaDiTesto 363"/>
          <p:cNvSpPr txBox="1"/>
          <p:nvPr/>
        </p:nvSpPr>
        <p:spPr>
          <a:xfrm>
            <a:off x="3732408" y="4611108"/>
            <a:ext cx="46839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b="1" dirty="0" smtClean="0"/>
              <a:t>FUT3</a:t>
            </a:r>
            <a:endParaRPr lang="it-IT" sz="1050" b="1" dirty="0"/>
          </a:p>
        </p:txBody>
      </p:sp>
      <p:sp>
        <p:nvSpPr>
          <p:cNvPr id="365" name="CasellaDiTesto 364"/>
          <p:cNvSpPr txBox="1"/>
          <p:nvPr/>
        </p:nvSpPr>
        <p:spPr>
          <a:xfrm>
            <a:off x="4687253" y="4064646"/>
            <a:ext cx="3161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it-IT" sz="900" dirty="0"/>
          </a:p>
        </p:txBody>
      </p:sp>
      <p:sp>
        <p:nvSpPr>
          <p:cNvPr id="366" name="Triangolo isoscele 365"/>
          <p:cNvSpPr/>
          <p:nvPr/>
        </p:nvSpPr>
        <p:spPr>
          <a:xfrm rot="5400000">
            <a:off x="3846367" y="4209930"/>
            <a:ext cx="108000" cy="1080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67" name="Connettore diritto 366"/>
          <p:cNvCxnSpPr/>
          <p:nvPr/>
        </p:nvCxnSpPr>
        <p:spPr>
          <a:xfrm>
            <a:off x="3962028" y="4262890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" name="CasellaDiTesto 367"/>
          <p:cNvSpPr txBox="1"/>
          <p:nvPr/>
        </p:nvSpPr>
        <p:spPr>
          <a:xfrm>
            <a:off x="3832194" y="4068332"/>
            <a:ext cx="3161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it-IT" sz="900" dirty="0"/>
          </a:p>
        </p:txBody>
      </p:sp>
      <p:sp>
        <p:nvSpPr>
          <p:cNvPr id="375" name="Rettangolo 374"/>
          <p:cNvSpPr/>
          <p:nvPr/>
        </p:nvSpPr>
        <p:spPr>
          <a:xfrm>
            <a:off x="6007103" y="6623204"/>
            <a:ext cx="108000" cy="108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376" name="CasellaDiTesto 375"/>
          <p:cNvSpPr txBox="1"/>
          <p:nvPr/>
        </p:nvSpPr>
        <p:spPr>
          <a:xfrm>
            <a:off x="5941826" y="6779133"/>
            <a:ext cx="2503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b="1" dirty="0" smtClean="0"/>
              <a:t>R</a:t>
            </a:r>
            <a:endParaRPr lang="it-IT" sz="900" b="1" dirty="0"/>
          </a:p>
        </p:txBody>
      </p:sp>
      <p:cxnSp>
        <p:nvCxnSpPr>
          <p:cNvPr id="377" name="Connettore diritto 376"/>
          <p:cNvCxnSpPr/>
          <p:nvPr/>
        </p:nvCxnSpPr>
        <p:spPr>
          <a:xfrm>
            <a:off x="6061557" y="6733169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8" name="Ovale 377"/>
          <p:cNvSpPr/>
          <p:nvPr/>
        </p:nvSpPr>
        <p:spPr>
          <a:xfrm>
            <a:off x="6010867" y="6399305"/>
            <a:ext cx="108000" cy="108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cxnSp>
        <p:nvCxnSpPr>
          <p:cNvPr id="379" name="Connettore diritto 378"/>
          <p:cNvCxnSpPr/>
          <p:nvPr/>
        </p:nvCxnSpPr>
        <p:spPr>
          <a:xfrm>
            <a:off x="6062325" y="6506855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0" name="Rettangolo 379"/>
          <p:cNvSpPr/>
          <p:nvPr/>
        </p:nvSpPr>
        <p:spPr>
          <a:xfrm rot="2720945">
            <a:off x="6009817" y="6153714"/>
            <a:ext cx="108000" cy="108000"/>
          </a:xfrm>
          <a:prstGeom prst="rect">
            <a:avLst/>
          </a:prstGeom>
          <a:solidFill>
            <a:srgbClr val="D6009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/>
          </a:p>
        </p:txBody>
      </p:sp>
      <p:cxnSp>
        <p:nvCxnSpPr>
          <p:cNvPr id="381" name="Connettore diritto 380"/>
          <p:cNvCxnSpPr/>
          <p:nvPr/>
        </p:nvCxnSpPr>
        <p:spPr>
          <a:xfrm>
            <a:off x="6065319" y="6288713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2" name="CasellaDiTesto 381"/>
          <p:cNvSpPr txBox="1"/>
          <p:nvPr/>
        </p:nvSpPr>
        <p:spPr>
          <a:xfrm>
            <a:off x="6010010" y="6200032"/>
            <a:ext cx="3161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it-IT" sz="900" dirty="0"/>
          </a:p>
        </p:txBody>
      </p:sp>
      <p:sp>
        <p:nvSpPr>
          <p:cNvPr id="383" name="CasellaDiTesto 382"/>
          <p:cNvSpPr txBox="1"/>
          <p:nvPr/>
        </p:nvSpPr>
        <p:spPr>
          <a:xfrm>
            <a:off x="6028808" y="6428231"/>
            <a:ext cx="3145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it-IT" sz="900" dirty="0"/>
          </a:p>
        </p:txBody>
      </p:sp>
      <p:cxnSp>
        <p:nvCxnSpPr>
          <p:cNvPr id="384" name="Connettore 2 383"/>
          <p:cNvCxnSpPr/>
          <p:nvPr/>
        </p:nvCxnSpPr>
        <p:spPr>
          <a:xfrm flipV="1">
            <a:off x="4842482" y="6568156"/>
            <a:ext cx="11160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5" name="CasellaDiTesto 384"/>
          <p:cNvSpPr txBox="1"/>
          <p:nvPr/>
        </p:nvSpPr>
        <p:spPr>
          <a:xfrm>
            <a:off x="5224941" y="6187633"/>
            <a:ext cx="67999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b="1" dirty="0" smtClean="0"/>
              <a:t>ST6GAL1</a:t>
            </a:r>
          </a:p>
          <a:p>
            <a:r>
              <a:rPr lang="it-IT" sz="1050" b="1" dirty="0" smtClean="0"/>
              <a:t>ST6GAL2</a:t>
            </a:r>
            <a:endParaRPr lang="it-IT" sz="1050" b="1" dirty="0"/>
          </a:p>
        </p:txBody>
      </p:sp>
      <p:cxnSp>
        <p:nvCxnSpPr>
          <p:cNvPr id="386" name="Connettore 2 385"/>
          <p:cNvCxnSpPr/>
          <p:nvPr/>
        </p:nvCxnSpPr>
        <p:spPr>
          <a:xfrm flipV="1">
            <a:off x="4856655" y="5306423"/>
            <a:ext cx="11160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7" name="Rettangolo 386"/>
          <p:cNvSpPr/>
          <p:nvPr/>
        </p:nvSpPr>
        <p:spPr>
          <a:xfrm>
            <a:off x="6000588" y="5386398"/>
            <a:ext cx="108000" cy="108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388" name="CasellaDiTesto 387"/>
          <p:cNvSpPr txBox="1"/>
          <p:nvPr/>
        </p:nvSpPr>
        <p:spPr>
          <a:xfrm>
            <a:off x="5935311" y="5542327"/>
            <a:ext cx="2503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b="1" dirty="0" smtClean="0"/>
              <a:t>R</a:t>
            </a:r>
            <a:endParaRPr lang="it-IT" sz="900" b="1" dirty="0"/>
          </a:p>
        </p:txBody>
      </p:sp>
      <p:cxnSp>
        <p:nvCxnSpPr>
          <p:cNvPr id="389" name="Connettore diritto 388"/>
          <p:cNvCxnSpPr/>
          <p:nvPr/>
        </p:nvCxnSpPr>
        <p:spPr>
          <a:xfrm>
            <a:off x="6055042" y="5496363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0" name="Ovale 389"/>
          <p:cNvSpPr/>
          <p:nvPr/>
        </p:nvSpPr>
        <p:spPr>
          <a:xfrm>
            <a:off x="6004352" y="5162499"/>
            <a:ext cx="108000" cy="108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cxnSp>
        <p:nvCxnSpPr>
          <p:cNvPr id="391" name="Connettore diritto 390"/>
          <p:cNvCxnSpPr/>
          <p:nvPr/>
        </p:nvCxnSpPr>
        <p:spPr>
          <a:xfrm>
            <a:off x="6055810" y="5270049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2" name="Rettangolo 391"/>
          <p:cNvSpPr/>
          <p:nvPr/>
        </p:nvSpPr>
        <p:spPr>
          <a:xfrm rot="2720945">
            <a:off x="6003302" y="4916908"/>
            <a:ext cx="108000" cy="108000"/>
          </a:xfrm>
          <a:prstGeom prst="rect">
            <a:avLst/>
          </a:prstGeom>
          <a:solidFill>
            <a:srgbClr val="D6009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/>
          </a:p>
        </p:txBody>
      </p:sp>
      <p:cxnSp>
        <p:nvCxnSpPr>
          <p:cNvPr id="393" name="Connettore diritto 392"/>
          <p:cNvCxnSpPr/>
          <p:nvPr/>
        </p:nvCxnSpPr>
        <p:spPr>
          <a:xfrm>
            <a:off x="6058804" y="5051907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6" name="Rettangolo 395"/>
          <p:cNvSpPr/>
          <p:nvPr/>
        </p:nvSpPr>
        <p:spPr>
          <a:xfrm>
            <a:off x="6218060" y="5162352"/>
            <a:ext cx="108000" cy="1080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cxnSp>
        <p:nvCxnSpPr>
          <p:cNvPr id="397" name="Connettore diritto 396"/>
          <p:cNvCxnSpPr/>
          <p:nvPr/>
        </p:nvCxnSpPr>
        <p:spPr>
          <a:xfrm>
            <a:off x="6104976" y="5223102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8" name="CasellaDiTesto 397"/>
          <p:cNvSpPr txBox="1"/>
          <p:nvPr/>
        </p:nvSpPr>
        <p:spPr>
          <a:xfrm>
            <a:off x="6002650" y="4994762"/>
            <a:ext cx="3145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it-IT" sz="900" dirty="0"/>
          </a:p>
        </p:txBody>
      </p:sp>
      <p:sp>
        <p:nvSpPr>
          <p:cNvPr id="399" name="CasellaDiTesto 398"/>
          <p:cNvSpPr txBox="1"/>
          <p:nvPr/>
        </p:nvSpPr>
        <p:spPr>
          <a:xfrm>
            <a:off x="5139216" y="5101783"/>
            <a:ext cx="7793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b="1" dirty="0" smtClean="0"/>
              <a:t>B4GALNT2</a:t>
            </a:r>
            <a:endParaRPr lang="it-IT" sz="1050" b="1" dirty="0"/>
          </a:p>
        </p:txBody>
      </p:sp>
      <p:sp>
        <p:nvSpPr>
          <p:cNvPr id="400" name="CasellaDiTesto 399"/>
          <p:cNvSpPr txBox="1"/>
          <p:nvPr/>
        </p:nvSpPr>
        <p:spPr>
          <a:xfrm>
            <a:off x="3706693" y="3404772"/>
            <a:ext cx="814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Sialyl</a:t>
            </a:r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Le</a:t>
            </a:r>
            <a:r>
              <a:rPr lang="it-IT" sz="12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it-IT" sz="1200" b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1" name="CasellaDiTesto 400"/>
          <p:cNvSpPr txBox="1"/>
          <p:nvPr/>
        </p:nvSpPr>
        <p:spPr>
          <a:xfrm>
            <a:off x="4421068" y="3414297"/>
            <a:ext cx="814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Sialyl</a:t>
            </a:r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</a:t>
            </a:r>
            <a:r>
              <a:rPr lang="it-IT" sz="1200" b="1" baseline="30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it-IT" sz="1200" b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2" name="CasellaDiTesto 401"/>
          <p:cNvSpPr txBox="1"/>
          <p:nvPr/>
        </p:nvSpPr>
        <p:spPr>
          <a:xfrm>
            <a:off x="5830768" y="4604922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Sd</a:t>
            </a:r>
            <a:r>
              <a:rPr lang="it-IT" sz="1200" b="1" baseline="30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it-IT" sz="1200" b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3" name="CasellaDiTesto 402"/>
          <p:cNvSpPr txBox="1"/>
          <p:nvPr/>
        </p:nvSpPr>
        <p:spPr>
          <a:xfrm>
            <a:off x="5649793" y="6948072"/>
            <a:ext cx="1043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Sia6LacNAc</a:t>
            </a:r>
            <a:endParaRPr lang="it-IT" sz="1200" b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7" name="Rettangolo 406"/>
          <p:cNvSpPr/>
          <p:nvPr/>
        </p:nvSpPr>
        <p:spPr>
          <a:xfrm>
            <a:off x="3473678" y="3092771"/>
            <a:ext cx="3221894" cy="540556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" name="Gruppo 1"/>
          <p:cNvGrpSpPr/>
          <p:nvPr/>
        </p:nvGrpSpPr>
        <p:grpSpPr>
          <a:xfrm>
            <a:off x="150506" y="66265"/>
            <a:ext cx="4216783" cy="2951747"/>
            <a:chOff x="255436" y="304800"/>
            <a:chExt cx="4216783" cy="2951747"/>
          </a:xfrm>
        </p:grpSpPr>
        <p:grpSp>
          <p:nvGrpSpPr>
            <p:cNvPr id="436" name="Gruppo 435"/>
            <p:cNvGrpSpPr/>
            <p:nvPr/>
          </p:nvGrpSpPr>
          <p:grpSpPr>
            <a:xfrm>
              <a:off x="255436" y="304800"/>
              <a:ext cx="4216783" cy="2951747"/>
              <a:chOff x="486595" y="304800"/>
              <a:chExt cx="4216783" cy="2951747"/>
            </a:xfrm>
          </p:grpSpPr>
          <p:sp>
            <p:nvSpPr>
              <p:cNvPr id="119" name="CasellaDiTesto 118"/>
              <p:cNvSpPr txBox="1"/>
              <p:nvPr/>
            </p:nvSpPr>
            <p:spPr>
              <a:xfrm>
                <a:off x="1011681" y="996306"/>
                <a:ext cx="851515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50" b="1" dirty="0" smtClean="0"/>
                  <a:t>STGALNAC1</a:t>
                </a:r>
                <a:endParaRPr lang="it-IT" sz="1050" b="1" dirty="0"/>
              </a:p>
            </p:txBody>
          </p:sp>
          <p:sp>
            <p:nvSpPr>
              <p:cNvPr id="122" name="CasellaDiTesto 121"/>
              <p:cNvSpPr txBox="1"/>
              <p:nvPr/>
            </p:nvSpPr>
            <p:spPr>
              <a:xfrm>
                <a:off x="1246240" y="1919090"/>
                <a:ext cx="754834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50" b="1" dirty="0" smtClean="0"/>
                  <a:t>GALNT1 GALNT8</a:t>
                </a:r>
                <a:endParaRPr lang="it-IT" sz="1050" b="1" dirty="0"/>
              </a:p>
            </p:txBody>
          </p:sp>
          <p:cxnSp>
            <p:nvCxnSpPr>
              <p:cNvPr id="124" name="Connettore 2 123"/>
              <p:cNvCxnSpPr/>
              <p:nvPr/>
            </p:nvCxnSpPr>
            <p:spPr>
              <a:xfrm flipH="1" flipV="1">
                <a:off x="1809806" y="977939"/>
                <a:ext cx="0" cy="5400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1" name="CasellaDiTesto 130"/>
              <p:cNvSpPr txBox="1"/>
              <p:nvPr/>
            </p:nvSpPr>
            <p:spPr>
              <a:xfrm>
                <a:off x="1050882" y="1418687"/>
                <a:ext cx="639919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50" b="1" dirty="0" smtClean="0"/>
                  <a:t>B3GNT6</a:t>
                </a:r>
                <a:endParaRPr lang="it-IT" sz="1050" b="1" dirty="0"/>
              </a:p>
            </p:txBody>
          </p:sp>
          <p:sp>
            <p:nvSpPr>
              <p:cNvPr id="134" name="CasellaDiTesto 133"/>
              <p:cNvSpPr txBox="1"/>
              <p:nvPr/>
            </p:nvSpPr>
            <p:spPr>
              <a:xfrm>
                <a:off x="1554350" y="2248346"/>
                <a:ext cx="550151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900" b="1" dirty="0" smtClean="0"/>
                  <a:t>Ser/</a:t>
                </a:r>
                <a:r>
                  <a:rPr lang="it-IT" sz="900" b="1" dirty="0" err="1" smtClean="0"/>
                  <a:t>Thr</a:t>
                </a:r>
                <a:endParaRPr lang="it-IT" sz="900" b="1" dirty="0"/>
              </a:p>
            </p:txBody>
          </p:sp>
          <p:cxnSp>
            <p:nvCxnSpPr>
              <p:cNvPr id="135" name="Connettore 2 134"/>
              <p:cNvCxnSpPr/>
              <p:nvPr/>
            </p:nvCxnSpPr>
            <p:spPr>
              <a:xfrm flipH="1" flipV="1">
                <a:off x="1817816" y="1902354"/>
                <a:ext cx="0" cy="3960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2" name="CasellaDiTesto 141"/>
              <p:cNvSpPr txBox="1"/>
              <p:nvPr/>
            </p:nvSpPr>
            <p:spPr>
              <a:xfrm>
                <a:off x="1871586" y="1417084"/>
                <a:ext cx="679994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50" b="1" dirty="0" smtClean="0"/>
                  <a:t>C1GALT1</a:t>
                </a:r>
                <a:endParaRPr lang="it-IT" sz="1050" b="1" dirty="0"/>
              </a:p>
            </p:txBody>
          </p:sp>
          <p:sp>
            <p:nvSpPr>
              <p:cNvPr id="151" name="CasellaDiTesto 150"/>
              <p:cNvSpPr txBox="1"/>
              <p:nvPr/>
            </p:nvSpPr>
            <p:spPr>
              <a:xfrm>
                <a:off x="1265359" y="319335"/>
                <a:ext cx="79220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Sialyl</a:t>
                </a:r>
                <a:r>
                  <a:rPr lang="it-IT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-Tn</a:t>
                </a:r>
                <a:endParaRPr lang="it-IT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2" name="CasellaDiTesto 151"/>
              <p:cNvSpPr txBox="1"/>
              <p:nvPr/>
            </p:nvSpPr>
            <p:spPr>
              <a:xfrm>
                <a:off x="486595" y="1160598"/>
                <a:ext cx="62273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Core 3</a:t>
                </a:r>
                <a:endParaRPr lang="it-IT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3" name="CasellaDiTesto 152"/>
              <p:cNvSpPr txBox="1"/>
              <p:nvPr/>
            </p:nvSpPr>
            <p:spPr>
              <a:xfrm>
                <a:off x="2608238" y="1240885"/>
                <a:ext cx="67321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Core 1</a:t>
                </a:r>
                <a:endParaRPr lang="it-IT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4" name="CasellaDiTesto 153"/>
              <p:cNvSpPr txBox="1"/>
              <p:nvPr/>
            </p:nvSpPr>
            <p:spPr>
              <a:xfrm>
                <a:off x="1493903" y="1269272"/>
                <a:ext cx="37221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Tn</a:t>
                </a:r>
                <a:endParaRPr lang="it-IT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55" name="Connettore 2 154"/>
              <p:cNvCxnSpPr/>
              <p:nvPr/>
            </p:nvCxnSpPr>
            <p:spPr>
              <a:xfrm>
                <a:off x="2648800" y="1931615"/>
                <a:ext cx="0" cy="5760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7" name="CasellaDiTesto 156"/>
              <p:cNvSpPr txBox="1"/>
              <p:nvPr/>
            </p:nvSpPr>
            <p:spPr>
              <a:xfrm>
                <a:off x="2379101" y="2868023"/>
                <a:ext cx="62273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Core 2</a:t>
                </a:r>
                <a:endParaRPr lang="it-IT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8" name="CasellaDiTesto 157"/>
              <p:cNvSpPr txBox="1"/>
              <p:nvPr/>
            </p:nvSpPr>
            <p:spPr>
              <a:xfrm>
                <a:off x="2157899" y="2045972"/>
                <a:ext cx="566181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50" b="1" dirty="0" smtClean="0"/>
                  <a:t>GCNT1</a:t>
                </a:r>
                <a:endParaRPr lang="it-IT" sz="1050" b="1" dirty="0"/>
              </a:p>
            </p:txBody>
          </p:sp>
          <p:cxnSp>
            <p:nvCxnSpPr>
              <p:cNvPr id="167" name="Connettore 2 166"/>
              <p:cNvCxnSpPr/>
              <p:nvPr/>
            </p:nvCxnSpPr>
            <p:spPr>
              <a:xfrm>
                <a:off x="2968031" y="1617805"/>
                <a:ext cx="64800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8" name="CasellaDiTesto 167"/>
              <p:cNvSpPr txBox="1"/>
              <p:nvPr/>
            </p:nvSpPr>
            <p:spPr>
              <a:xfrm>
                <a:off x="2936868" y="1567675"/>
                <a:ext cx="679994" cy="5770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50" b="1" dirty="0" smtClean="0"/>
                  <a:t>ST3GAL1</a:t>
                </a:r>
              </a:p>
              <a:p>
                <a:r>
                  <a:rPr lang="it-IT" sz="1050" b="1" dirty="0" smtClean="0"/>
                  <a:t>ST3GAL2</a:t>
                </a:r>
              </a:p>
              <a:p>
                <a:r>
                  <a:rPr lang="it-IT" sz="1050" b="1" dirty="0" smtClean="0"/>
                  <a:t>ST3GAL4</a:t>
                </a:r>
                <a:endParaRPr lang="it-IT" sz="1050" b="1" dirty="0"/>
              </a:p>
            </p:txBody>
          </p:sp>
          <p:sp>
            <p:nvSpPr>
              <p:cNvPr id="169" name="CasellaDiTesto 168"/>
              <p:cNvSpPr txBox="1"/>
              <p:nvPr/>
            </p:nvSpPr>
            <p:spPr>
              <a:xfrm>
                <a:off x="3928122" y="1706315"/>
                <a:ext cx="77525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200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Sialyl</a:t>
                </a:r>
                <a:r>
                  <a:rPr lang="it-IT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-T</a:t>
                </a:r>
                <a:endParaRPr lang="it-IT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79" name="Connettore 2 178"/>
              <p:cNvCxnSpPr/>
              <p:nvPr/>
            </p:nvCxnSpPr>
            <p:spPr>
              <a:xfrm flipH="1" flipV="1">
                <a:off x="2645101" y="979265"/>
                <a:ext cx="0" cy="54000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0" name="CasellaDiTesto 179"/>
              <p:cNvSpPr txBox="1"/>
              <p:nvPr/>
            </p:nvSpPr>
            <p:spPr>
              <a:xfrm>
                <a:off x="2582866" y="998107"/>
                <a:ext cx="851515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050" b="1" dirty="0" smtClean="0"/>
                  <a:t>STGALNAC2</a:t>
                </a:r>
                <a:endParaRPr lang="it-IT" sz="1050" b="1" dirty="0"/>
              </a:p>
            </p:txBody>
          </p:sp>
          <p:sp>
            <p:nvSpPr>
              <p:cNvPr id="181" name="Rettangolo 180"/>
              <p:cNvSpPr/>
              <p:nvPr/>
            </p:nvSpPr>
            <p:spPr>
              <a:xfrm>
                <a:off x="515972" y="304800"/>
                <a:ext cx="4062335" cy="2951747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grpSp>
            <p:nvGrpSpPr>
              <p:cNvPr id="415" name="Gruppo 414"/>
              <p:cNvGrpSpPr/>
              <p:nvPr/>
            </p:nvGrpSpPr>
            <p:grpSpPr>
              <a:xfrm>
                <a:off x="2360546" y="511589"/>
                <a:ext cx="587946" cy="518213"/>
                <a:chOff x="2365570" y="350816"/>
                <a:chExt cx="587946" cy="518213"/>
              </a:xfrm>
            </p:grpSpPr>
            <p:sp>
              <p:nvSpPr>
                <p:cNvPr id="171" name="CasellaDiTesto 170"/>
                <p:cNvSpPr txBox="1"/>
                <p:nvPr/>
              </p:nvSpPr>
              <p:spPr>
                <a:xfrm>
                  <a:off x="2403365" y="63819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900" b="1" dirty="0" smtClean="0"/>
                    <a:t>Ser/</a:t>
                  </a:r>
                  <a:r>
                    <a:rPr lang="it-IT" sz="900" b="1" dirty="0" err="1" smtClean="0"/>
                    <a:t>Thr</a:t>
                  </a:r>
                  <a:endParaRPr lang="it-IT" sz="900" b="1" dirty="0"/>
                </a:p>
              </p:txBody>
            </p:sp>
            <p:sp>
              <p:nvSpPr>
                <p:cNvPr id="170" name="Rettangolo 169"/>
                <p:cNvSpPr/>
                <p:nvPr/>
              </p:nvSpPr>
              <p:spPr>
                <a:xfrm>
                  <a:off x="2598305" y="494489"/>
                  <a:ext cx="108000" cy="108000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it-IT"/>
                </a:p>
              </p:txBody>
            </p:sp>
            <p:sp>
              <p:nvSpPr>
                <p:cNvPr id="173" name="Ovale 172"/>
                <p:cNvSpPr/>
                <p:nvPr/>
              </p:nvSpPr>
              <p:spPr>
                <a:xfrm>
                  <a:off x="2825087" y="485462"/>
                  <a:ext cx="108000" cy="1080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it-IT"/>
                </a:p>
              </p:txBody>
            </p:sp>
            <p:sp>
              <p:nvSpPr>
                <p:cNvPr id="176" name="Rettangolo 175"/>
                <p:cNvSpPr/>
                <p:nvPr/>
              </p:nvSpPr>
              <p:spPr>
                <a:xfrm rot="2720945">
                  <a:off x="2365570" y="501074"/>
                  <a:ext cx="108000" cy="108000"/>
                </a:xfrm>
                <a:prstGeom prst="rect">
                  <a:avLst/>
                </a:prstGeom>
                <a:solidFill>
                  <a:srgbClr val="D60093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it-IT" dirty="0"/>
                </a:p>
              </p:txBody>
            </p:sp>
            <p:sp>
              <p:nvSpPr>
                <p:cNvPr id="178" name="CasellaDiTesto 177"/>
                <p:cNvSpPr txBox="1"/>
                <p:nvPr/>
              </p:nvSpPr>
              <p:spPr>
                <a:xfrm>
                  <a:off x="2370134" y="350816"/>
                  <a:ext cx="316112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l-GR" sz="9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α</a:t>
                  </a:r>
                  <a:r>
                    <a:rPr lang="it-IT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6</a:t>
                  </a:r>
                  <a:endParaRPr lang="it-IT" sz="900" dirty="0"/>
                </a:p>
              </p:txBody>
            </p:sp>
            <p:cxnSp>
              <p:nvCxnSpPr>
                <p:cNvPr id="409" name="Connettore diritto 408"/>
                <p:cNvCxnSpPr/>
                <p:nvPr/>
              </p:nvCxnSpPr>
              <p:spPr>
                <a:xfrm>
                  <a:off x="2490751" y="554803"/>
                  <a:ext cx="10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0" name="Connettore diritto 409"/>
                <p:cNvCxnSpPr/>
                <p:nvPr/>
              </p:nvCxnSpPr>
              <p:spPr>
                <a:xfrm>
                  <a:off x="2709837" y="554803"/>
                  <a:ext cx="10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4" name="Connettore diritto 413"/>
                <p:cNvCxnSpPr/>
                <p:nvPr/>
              </p:nvCxnSpPr>
              <p:spPr>
                <a:xfrm>
                  <a:off x="2654552" y="603709"/>
                  <a:ext cx="0" cy="108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7" name="Gruppo 416"/>
              <p:cNvGrpSpPr/>
              <p:nvPr/>
            </p:nvGrpSpPr>
            <p:grpSpPr>
              <a:xfrm>
                <a:off x="1495169" y="536958"/>
                <a:ext cx="601265" cy="501269"/>
                <a:chOff x="1444929" y="351065"/>
                <a:chExt cx="601265" cy="501269"/>
              </a:xfrm>
            </p:grpSpPr>
            <p:sp>
              <p:nvSpPr>
                <p:cNvPr id="115" name="CasellaDiTesto 114"/>
                <p:cNvSpPr txBox="1"/>
                <p:nvPr/>
              </p:nvSpPr>
              <p:spPr>
                <a:xfrm>
                  <a:off x="1496043" y="621502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900" b="1" dirty="0" smtClean="0"/>
                    <a:t>Ser/</a:t>
                  </a:r>
                  <a:r>
                    <a:rPr lang="it-IT" sz="900" b="1" dirty="0" err="1" smtClean="0"/>
                    <a:t>Thr</a:t>
                  </a:r>
                  <a:endParaRPr lang="it-IT" sz="900" b="1" dirty="0"/>
                </a:p>
              </p:txBody>
            </p:sp>
            <p:grpSp>
              <p:nvGrpSpPr>
                <p:cNvPr id="412" name="Gruppo 411"/>
                <p:cNvGrpSpPr/>
                <p:nvPr/>
              </p:nvGrpSpPr>
              <p:grpSpPr>
                <a:xfrm>
                  <a:off x="1444929" y="351065"/>
                  <a:ext cx="361883" cy="239206"/>
                  <a:chOff x="1444929" y="351065"/>
                  <a:chExt cx="361883" cy="239206"/>
                </a:xfrm>
              </p:grpSpPr>
              <p:sp>
                <p:nvSpPr>
                  <p:cNvPr id="114" name="Rettangolo 113"/>
                  <p:cNvSpPr/>
                  <p:nvPr/>
                </p:nvSpPr>
                <p:spPr>
                  <a:xfrm>
                    <a:off x="1698812" y="474604"/>
                    <a:ext cx="108000" cy="108000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/>
                  </a:p>
                </p:txBody>
              </p:sp>
              <p:sp>
                <p:nvSpPr>
                  <p:cNvPr id="117" name="Rettangolo 116"/>
                  <p:cNvSpPr/>
                  <p:nvPr/>
                </p:nvSpPr>
                <p:spPr>
                  <a:xfrm rot="2720945">
                    <a:off x="1444929" y="482271"/>
                    <a:ext cx="108000" cy="108000"/>
                  </a:xfrm>
                  <a:prstGeom prst="rect">
                    <a:avLst/>
                  </a:prstGeom>
                  <a:solidFill>
                    <a:srgbClr val="D60093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it-IT" dirty="0"/>
                  </a:p>
                </p:txBody>
              </p:sp>
              <p:sp>
                <p:nvSpPr>
                  <p:cNvPr id="133" name="CasellaDiTesto 132"/>
                  <p:cNvSpPr txBox="1"/>
                  <p:nvPr/>
                </p:nvSpPr>
                <p:spPr>
                  <a:xfrm>
                    <a:off x="1463785" y="351065"/>
                    <a:ext cx="316112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l-GR" sz="9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α</a:t>
                    </a:r>
                    <a:r>
                      <a:rPr lang="it-IT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6</a:t>
                    </a:r>
                    <a:endParaRPr lang="it-IT" sz="900" dirty="0"/>
                  </a:p>
                </p:txBody>
              </p:sp>
              <p:cxnSp>
                <p:nvCxnSpPr>
                  <p:cNvPr id="408" name="Connettore diritto 407"/>
                  <p:cNvCxnSpPr/>
                  <p:nvPr/>
                </p:nvCxnSpPr>
                <p:spPr>
                  <a:xfrm>
                    <a:off x="1581109" y="535759"/>
                    <a:ext cx="108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16" name="Connettore diritto 415"/>
                <p:cNvCxnSpPr/>
                <p:nvPr/>
              </p:nvCxnSpPr>
              <p:spPr>
                <a:xfrm>
                  <a:off x="1754434" y="584651"/>
                  <a:ext cx="0" cy="108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1" name="Gruppo 420"/>
              <p:cNvGrpSpPr/>
              <p:nvPr/>
            </p:nvGrpSpPr>
            <p:grpSpPr>
              <a:xfrm>
                <a:off x="3482249" y="1414679"/>
                <a:ext cx="780636" cy="519820"/>
                <a:chOff x="3813844" y="1414679"/>
                <a:chExt cx="780636" cy="519820"/>
              </a:xfrm>
            </p:grpSpPr>
            <p:sp>
              <p:nvSpPr>
                <p:cNvPr id="159" name="Rettangolo 158"/>
                <p:cNvSpPr/>
                <p:nvPr/>
              </p:nvSpPr>
              <p:spPr>
                <a:xfrm>
                  <a:off x="4016617" y="1559957"/>
                  <a:ext cx="108000" cy="108000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it-IT"/>
                </a:p>
              </p:txBody>
            </p:sp>
            <p:sp>
              <p:nvSpPr>
                <p:cNvPr id="160" name="CasellaDiTesto 159"/>
                <p:cNvSpPr txBox="1"/>
                <p:nvPr/>
              </p:nvSpPr>
              <p:spPr>
                <a:xfrm>
                  <a:off x="3813844" y="170366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900" b="1" dirty="0" smtClean="0"/>
                    <a:t>Ser/</a:t>
                  </a:r>
                  <a:r>
                    <a:rPr lang="it-IT" sz="900" b="1" dirty="0" err="1" smtClean="0"/>
                    <a:t>Thr</a:t>
                  </a:r>
                  <a:endParaRPr lang="it-IT" sz="900" b="1" dirty="0"/>
                </a:p>
              </p:txBody>
            </p:sp>
            <p:sp>
              <p:nvSpPr>
                <p:cNvPr id="162" name="Ovale 161"/>
                <p:cNvSpPr/>
                <p:nvPr/>
              </p:nvSpPr>
              <p:spPr>
                <a:xfrm>
                  <a:off x="4238633" y="1550930"/>
                  <a:ext cx="108000" cy="1080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it-IT"/>
                </a:p>
              </p:txBody>
            </p:sp>
            <p:sp>
              <p:nvSpPr>
                <p:cNvPr id="164" name="Rettangolo 163"/>
                <p:cNvSpPr/>
                <p:nvPr/>
              </p:nvSpPr>
              <p:spPr>
                <a:xfrm rot="2720945">
                  <a:off x="4486480" y="1555411"/>
                  <a:ext cx="108000" cy="108000"/>
                </a:xfrm>
                <a:prstGeom prst="rect">
                  <a:avLst/>
                </a:prstGeom>
                <a:solidFill>
                  <a:srgbClr val="D60093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it-IT" dirty="0"/>
                </a:p>
              </p:txBody>
            </p:sp>
            <p:sp>
              <p:nvSpPr>
                <p:cNvPr id="166" name="CasellaDiTesto 165"/>
                <p:cNvSpPr txBox="1"/>
                <p:nvPr/>
              </p:nvSpPr>
              <p:spPr>
                <a:xfrm>
                  <a:off x="4267631" y="1414679"/>
                  <a:ext cx="316112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l-GR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α</a:t>
                  </a:r>
                  <a:r>
                    <a:rPr lang="it-IT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  <a:endParaRPr lang="it-IT" sz="900" dirty="0"/>
                </a:p>
              </p:txBody>
            </p:sp>
            <p:cxnSp>
              <p:nvCxnSpPr>
                <p:cNvPr id="418" name="Connettore diritto 417"/>
                <p:cNvCxnSpPr/>
                <p:nvPr/>
              </p:nvCxnSpPr>
              <p:spPr>
                <a:xfrm>
                  <a:off x="4073790" y="1665764"/>
                  <a:ext cx="0" cy="108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9" name="Connettore diritto 418"/>
                <p:cNvCxnSpPr/>
                <p:nvPr/>
              </p:nvCxnSpPr>
              <p:spPr>
                <a:xfrm>
                  <a:off x="4129066" y="1616860"/>
                  <a:ext cx="10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0" name="Connettore diritto 419"/>
                <p:cNvCxnSpPr/>
                <p:nvPr/>
              </p:nvCxnSpPr>
              <p:spPr>
                <a:xfrm>
                  <a:off x="4352898" y="1612097"/>
                  <a:ext cx="10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4" name="Gruppo 423"/>
              <p:cNvGrpSpPr/>
              <p:nvPr/>
            </p:nvGrpSpPr>
            <p:grpSpPr>
              <a:xfrm>
                <a:off x="2379544" y="1403831"/>
                <a:ext cx="550151" cy="559535"/>
                <a:chOff x="2540315" y="1403831"/>
                <a:chExt cx="550151" cy="559535"/>
              </a:xfrm>
            </p:grpSpPr>
            <p:sp>
              <p:nvSpPr>
                <p:cNvPr id="137" name="Rettangolo 136"/>
                <p:cNvSpPr/>
                <p:nvPr/>
              </p:nvSpPr>
              <p:spPr>
                <a:xfrm>
                  <a:off x="2743088" y="1574536"/>
                  <a:ext cx="108000" cy="108000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it-IT"/>
                </a:p>
              </p:txBody>
            </p:sp>
            <p:sp>
              <p:nvSpPr>
                <p:cNvPr id="138" name="CasellaDiTesto 137"/>
                <p:cNvSpPr txBox="1"/>
                <p:nvPr/>
              </p:nvSpPr>
              <p:spPr>
                <a:xfrm>
                  <a:off x="2540315" y="1732534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900" b="1" dirty="0" smtClean="0"/>
                    <a:t>Ser/</a:t>
                  </a:r>
                  <a:r>
                    <a:rPr lang="it-IT" sz="900" b="1" dirty="0" err="1" smtClean="0"/>
                    <a:t>Thr</a:t>
                  </a:r>
                  <a:endParaRPr lang="it-IT" sz="900" b="1" dirty="0"/>
                </a:p>
              </p:txBody>
            </p:sp>
            <p:sp>
              <p:nvSpPr>
                <p:cNvPr id="140" name="Ovale 139"/>
                <p:cNvSpPr/>
                <p:nvPr/>
              </p:nvSpPr>
              <p:spPr>
                <a:xfrm>
                  <a:off x="2960340" y="1565509"/>
                  <a:ext cx="108000" cy="1080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it-IT"/>
                </a:p>
              </p:txBody>
            </p:sp>
            <p:sp>
              <p:nvSpPr>
                <p:cNvPr id="143" name="CasellaDiTesto 142"/>
                <p:cNvSpPr txBox="1"/>
                <p:nvPr/>
              </p:nvSpPr>
              <p:spPr>
                <a:xfrm>
                  <a:off x="2768023" y="1403831"/>
                  <a:ext cx="314510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l-GR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β</a:t>
                  </a:r>
                  <a:r>
                    <a:rPr lang="it-IT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  <a:endParaRPr lang="it-IT" sz="900" dirty="0"/>
                </a:p>
              </p:txBody>
            </p:sp>
            <p:cxnSp>
              <p:nvCxnSpPr>
                <p:cNvPr id="422" name="Connettore diritto 421"/>
                <p:cNvCxnSpPr/>
                <p:nvPr/>
              </p:nvCxnSpPr>
              <p:spPr>
                <a:xfrm>
                  <a:off x="2802190" y="1684808"/>
                  <a:ext cx="0" cy="108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3" name="Connettore diritto 422"/>
                <p:cNvCxnSpPr/>
                <p:nvPr/>
              </p:nvCxnSpPr>
              <p:spPr>
                <a:xfrm>
                  <a:off x="2852694" y="1626382"/>
                  <a:ext cx="10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6" name="Gruppo 425"/>
              <p:cNvGrpSpPr/>
              <p:nvPr/>
            </p:nvGrpSpPr>
            <p:grpSpPr>
              <a:xfrm>
                <a:off x="1545072" y="1565258"/>
                <a:ext cx="550151" cy="374544"/>
                <a:chOff x="1545072" y="1565258"/>
                <a:chExt cx="550151" cy="374544"/>
              </a:xfrm>
            </p:grpSpPr>
            <p:sp>
              <p:nvSpPr>
                <p:cNvPr id="120" name="Rettangolo 119"/>
                <p:cNvSpPr/>
                <p:nvPr/>
              </p:nvSpPr>
              <p:spPr>
                <a:xfrm>
                  <a:off x="1747845" y="1565258"/>
                  <a:ext cx="108000" cy="108000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it-IT"/>
                </a:p>
              </p:txBody>
            </p:sp>
            <p:sp>
              <p:nvSpPr>
                <p:cNvPr id="121" name="CasellaDiTesto 120"/>
                <p:cNvSpPr txBox="1"/>
                <p:nvPr/>
              </p:nvSpPr>
              <p:spPr>
                <a:xfrm>
                  <a:off x="1545072" y="1708970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900" b="1" dirty="0" smtClean="0"/>
                    <a:t>Ser/</a:t>
                  </a:r>
                  <a:r>
                    <a:rPr lang="it-IT" sz="900" b="1" dirty="0" err="1" smtClean="0"/>
                    <a:t>Thr</a:t>
                  </a:r>
                  <a:endParaRPr lang="it-IT" sz="900" b="1" dirty="0"/>
                </a:p>
              </p:txBody>
            </p:sp>
            <p:cxnSp>
              <p:nvCxnSpPr>
                <p:cNvPr id="425" name="Connettore diritto 424"/>
                <p:cNvCxnSpPr/>
                <p:nvPr/>
              </p:nvCxnSpPr>
              <p:spPr>
                <a:xfrm>
                  <a:off x="1802063" y="1665752"/>
                  <a:ext cx="0" cy="108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4" name="Gruppo 433"/>
              <p:cNvGrpSpPr/>
              <p:nvPr/>
            </p:nvGrpSpPr>
            <p:grpSpPr>
              <a:xfrm>
                <a:off x="2369077" y="2396512"/>
                <a:ext cx="573187" cy="543710"/>
                <a:chOff x="2524824" y="2572356"/>
                <a:chExt cx="573187" cy="543710"/>
              </a:xfrm>
            </p:grpSpPr>
            <p:sp>
              <p:nvSpPr>
                <p:cNvPr id="144" name="Rettangolo 143"/>
                <p:cNvSpPr/>
                <p:nvPr/>
              </p:nvSpPr>
              <p:spPr>
                <a:xfrm>
                  <a:off x="2752367" y="2736765"/>
                  <a:ext cx="108000" cy="108000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it-IT"/>
                </a:p>
              </p:txBody>
            </p:sp>
            <p:sp>
              <p:nvSpPr>
                <p:cNvPr id="145" name="CasellaDiTesto 144"/>
                <p:cNvSpPr txBox="1"/>
                <p:nvPr/>
              </p:nvSpPr>
              <p:spPr>
                <a:xfrm>
                  <a:off x="2547860" y="2885234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900" b="1" dirty="0" smtClean="0"/>
                    <a:t>Ser/</a:t>
                  </a:r>
                  <a:r>
                    <a:rPr lang="it-IT" sz="900" b="1" dirty="0" err="1" smtClean="0"/>
                    <a:t>Thr</a:t>
                  </a:r>
                  <a:endParaRPr lang="it-IT" sz="900" b="1" dirty="0"/>
                </a:p>
              </p:txBody>
            </p:sp>
            <p:sp>
              <p:nvSpPr>
                <p:cNvPr id="147" name="Ovale 146"/>
                <p:cNvSpPr/>
                <p:nvPr/>
              </p:nvSpPr>
              <p:spPr>
                <a:xfrm>
                  <a:off x="2979150" y="2727738"/>
                  <a:ext cx="108000" cy="1080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it-IT"/>
                </a:p>
              </p:txBody>
            </p:sp>
            <p:sp>
              <p:nvSpPr>
                <p:cNvPr id="149" name="CasellaDiTesto 148"/>
                <p:cNvSpPr txBox="1"/>
                <p:nvPr/>
              </p:nvSpPr>
              <p:spPr>
                <a:xfrm>
                  <a:off x="2554432" y="2572356"/>
                  <a:ext cx="314510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l-GR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β</a:t>
                  </a:r>
                  <a:r>
                    <a:rPr lang="it-IT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6</a:t>
                  </a:r>
                  <a:endParaRPr lang="it-IT" sz="900" dirty="0"/>
                </a:p>
              </p:txBody>
            </p:sp>
            <p:sp>
              <p:nvSpPr>
                <p:cNvPr id="150" name="Rettangolo 149"/>
                <p:cNvSpPr/>
                <p:nvPr/>
              </p:nvSpPr>
              <p:spPr>
                <a:xfrm>
                  <a:off x="2524824" y="2741453"/>
                  <a:ext cx="108000" cy="108000"/>
                </a:xfrm>
                <a:prstGeom prst="rect">
                  <a:avLst/>
                </a:pr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it-IT"/>
                </a:p>
              </p:txBody>
            </p:sp>
            <p:cxnSp>
              <p:nvCxnSpPr>
                <p:cNvPr id="427" name="Connettore diritto 426"/>
                <p:cNvCxnSpPr/>
                <p:nvPr/>
              </p:nvCxnSpPr>
              <p:spPr>
                <a:xfrm>
                  <a:off x="2811710" y="2842101"/>
                  <a:ext cx="0" cy="108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8" name="Connettore diritto 427"/>
                <p:cNvCxnSpPr/>
                <p:nvPr/>
              </p:nvCxnSpPr>
              <p:spPr>
                <a:xfrm>
                  <a:off x="2871738" y="2788443"/>
                  <a:ext cx="10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9" name="Connettore diritto 428"/>
                <p:cNvCxnSpPr/>
                <p:nvPr/>
              </p:nvCxnSpPr>
              <p:spPr>
                <a:xfrm>
                  <a:off x="2638373" y="2783685"/>
                  <a:ext cx="10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31" name="Connettore 2 430"/>
              <p:cNvCxnSpPr/>
              <p:nvPr/>
            </p:nvCxnSpPr>
            <p:spPr>
              <a:xfrm flipH="1">
                <a:off x="1040002" y="1617782"/>
                <a:ext cx="678264" cy="0"/>
              </a:xfrm>
              <a:prstGeom prst="straightConnector1">
                <a:avLst/>
              </a:prstGeom>
              <a:ln w="127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433" name="Gruppo 432"/>
              <p:cNvGrpSpPr/>
              <p:nvPr/>
            </p:nvGrpSpPr>
            <p:grpSpPr>
              <a:xfrm>
                <a:off x="659923" y="1376768"/>
                <a:ext cx="567499" cy="559659"/>
                <a:chOff x="529297" y="1391840"/>
                <a:chExt cx="567499" cy="559659"/>
              </a:xfrm>
            </p:grpSpPr>
            <p:sp>
              <p:nvSpPr>
                <p:cNvPr id="125" name="Rettangolo 124"/>
                <p:cNvSpPr/>
                <p:nvPr/>
              </p:nvSpPr>
              <p:spPr>
                <a:xfrm>
                  <a:off x="529297" y="1568081"/>
                  <a:ext cx="108000" cy="108000"/>
                </a:xfrm>
                <a:prstGeom prst="rect">
                  <a:avLst/>
                </a:pr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it-IT"/>
                </a:p>
              </p:txBody>
            </p:sp>
            <p:sp>
              <p:nvSpPr>
                <p:cNvPr id="126" name="Rettangolo 125"/>
                <p:cNvSpPr/>
                <p:nvPr/>
              </p:nvSpPr>
              <p:spPr>
                <a:xfrm>
                  <a:off x="753695" y="1566583"/>
                  <a:ext cx="108000" cy="108000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it-IT"/>
                </a:p>
              </p:txBody>
            </p:sp>
            <p:sp>
              <p:nvSpPr>
                <p:cNvPr id="127" name="CasellaDiTesto 126"/>
                <p:cNvSpPr txBox="1"/>
                <p:nvPr/>
              </p:nvSpPr>
              <p:spPr>
                <a:xfrm>
                  <a:off x="546645" y="1720667"/>
                  <a:ext cx="550151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900" b="1" dirty="0" smtClean="0"/>
                    <a:t>Ser/</a:t>
                  </a:r>
                  <a:r>
                    <a:rPr lang="it-IT" sz="900" b="1" dirty="0" err="1" smtClean="0"/>
                    <a:t>Thr</a:t>
                  </a:r>
                  <a:endParaRPr lang="it-IT" sz="900" b="1" dirty="0"/>
                </a:p>
              </p:txBody>
            </p:sp>
            <p:sp>
              <p:nvSpPr>
                <p:cNvPr id="132" name="CasellaDiTesto 131"/>
                <p:cNvSpPr txBox="1"/>
                <p:nvPr/>
              </p:nvSpPr>
              <p:spPr>
                <a:xfrm>
                  <a:off x="560233" y="1391840"/>
                  <a:ext cx="314510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l-GR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β</a:t>
                  </a:r>
                  <a:r>
                    <a:rPr lang="it-IT" sz="9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  <a:endParaRPr lang="it-IT" sz="900" dirty="0"/>
                </a:p>
              </p:txBody>
            </p:sp>
            <p:cxnSp>
              <p:nvCxnSpPr>
                <p:cNvPr id="413" name="Connettore diritto 412"/>
                <p:cNvCxnSpPr/>
                <p:nvPr/>
              </p:nvCxnSpPr>
              <p:spPr>
                <a:xfrm>
                  <a:off x="638123" y="1626382"/>
                  <a:ext cx="10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2" name="Connettore diritto 431"/>
                <p:cNvCxnSpPr/>
                <p:nvPr/>
              </p:nvCxnSpPr>
              <p:spPr>
                <a:xfrm>
                  <a:off x="808948" y="1677477"/>
                  <a:ext cx="0" cy="1080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35" name="Connettore 2 434"/>
              <p:cNvCxnSpPr/>
              <p:nvPr/>
            </p:nvCxnSpPr>
            <p:spPr>
              <a:xfrm>
                <a:off x="1904575" y="1619480"/>
                <a:ext cx="64800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8" name="CasellaDiTesto 437"/>
            <p:cNvSpPr txBox="1"/>
            <p:nvPr/>
          </p:nvSpPr>
          <p:spPr>
            <a:xfrm>
              <a:off x="322949" y="320845"/>
              <a:ext cx="3706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b="1" dirty="0" smtClean="0"/>
                <a:t>A</a:t>
              </a:r>
              <a:endParaRPr lang="it-IT" sz="2400" b="1" dirty="0"/>
            </a:p>
          </p:txBody>
        </p:sp>
      </p:grpSp>
      <p:sp>
        <p:nvSpPr>
          <p:cNvPr id="89" name="CasellaDiTesto 88"/>
          <p:cNvSpPr txBox="1"/>
          <p:nvPr/>
        </p:nvSpPr>
        <p:spPr>
          <a:xfrm>
            <a:off x="1382044" y="6382743"/>
            <a:ext cx="3642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b="1" dirty="0" err="1"/>
              <a:t>Asn</a:t>
            </a:r>
            <a:endParaRPr lang="it-IT" sz="900" b="1" dirty="0"/>
          </a:p>
        </p:txBody>
      </p:sp>
      <p:cxnSp>
        <p:nvCxnSpPr>
          <p:cNvPr id="90" name="Connettore diritto 89"/>
          <p:cNvCxnSpPr/>
          <p:nvPr/>
        </p:nvCxnSpPr>
        <p:spPr>
          <a:xfrm>
            <a:off x="1554937" y="6326147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Ovale 90"/>
          <p:cNvSpPr/>
          <p:nvPr/>
        </p:nvSpPr>
        <p:spPr>
          <a:xfrm>
            <a:off x="1499274" y="5760518"/>
            <a:ext cx="108000" cy="108000"/>
          </a:xfrm>
          <a:prstGeom prst="ellipse">
            <a:avLst/>
          </a:prstGeom>
          <a:solidFill>
            <a:srgbClr val="009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94" name="Rettangolo 93"/>
          <p:cNvSpPr/>
          <p:nvPr/>
        </p:nvSpPr>
        <p:spPr>
          <a:xfrm>
            <a:off x="1505798" y="6200236"/>
            <a:ext cx="108000" cy="108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cxnSp>
        <p:nvCxnSpPr>
          <p:cNvPr id="96" name="Connettore diritto 95"/>
          <p:cNvCxnSpPr/>
          <p:nvPr/>
        </p:nvCxnSpPr>
        <p:spPr>
          <a:xfrm>
            <a:off x="1556203" y="6096254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ttangolo 96"/>
          <p:cNvSpPr/>
          <p:nvPr/>
        </p:nvSpPr>
        <p:spPr>
          <a:xfrm>
            <a:off x="1499114" y="5977167"/>
            <a:ext cx="108000" cy="108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cxnSp>
        <p:nvCxnSpPr>
          <p:cNvPr id="98" name="Connettore diritto 97"/>
          <p:cNvCxnSpPr/>
          <p:nvPr/>
        </p:nvCxnSpPr>
        <p:spPr>
          <a:xfrm>
            <a:off x="1559892" y="5885539"/>
            <a:ext cx="0" cy="81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Ovale 98"/>
          <p:cNvSpPr/>
          <p:nvPr/>
        </p:nvSpPr>
        <p:spPr>
          <a:xfrm>
            <a:off x="1342573" y="5548511"/>
            <a:ext cx="108000" cy="108000"/>
          </a:xfrm>
          <a:prstGeom prst="ellipse">
            <a:avLst/>
          </a:prstGeom>
          <a:solidFill>
            <a:srgbClr val="0099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100" name="Ovale 99"/>
          <p:cNvSpPr/>
          <p:nvPr/>
        </p:nvSpPr>
        <p:spPr>
          <a:xfrm>
            <a:off x="1663348" y="5542980"/>
            <a:ext cx="108000" cy="108000"/>
          </a:xfrm>
          <a:prstGeom prst="ellipse">
            <a:avLst/>
          </a:prstGeom>
          <a:solidFill>
            <a:srgbClr val="0099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102" name="Rettangolo 101"/>
          <p:cNvSpPr/>
          <p:nvPr/>
        </p:nvSpPr>
        <p:spPr>
          <a:xfrm>
            <a:off x="1347367" y="5332538"/>
            <a:ext cx="108000" cy="108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104" name="Rettangolo 103"/>
          <p:cNvSpPr/>
          <p:nvPr/>
        </p:nvSpPr>
        <p:spPr>
          <a:xfrm>
            <a:off x="1673672" y="5332541"/>
            <a:ext cx="108000" cy="108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cxnSp>
        <p:nvCxnSpPr>
          <p:cNvPr id="106" name="Connettore diritto 105"/>
          <p:cNvCxnSpPr/>
          <p:nvPr/>
        </p:nvCxnSpPr>
        <p:spPr>
          <a:xfrm>
            <a:off x="1429773" y="5660743"/>
            <a:ext cx="88491" cy="884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nettore diritto 109"/>
          <p:cNvCxnSpPr/>
          <p:nvPr/>
        </p:nvCxnSpPr>
        <p:spPr>
          <a:xfrm flipV="1">
            <a:off x="1614704" y="5665582"/>
            <a:ext cx="8100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Connettore diritto 181"/>
          <p:cNvCxnSpPr/>
          <p:nvPr/>
        </p:nvCxnSpPr>
        <p:spPr>
          <a:xfrm>
            <a:off x="1398503" y="5436494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Connettore diritto 182"/>
          <p:cNvCxnSpPr/>
          <p:nvPr/>
        </p:nvCxnSpPr>
        <p:spPr>
          <a:xfrm>
            <a:off x="1724505" y="5436494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CasellaDiTesto 183"/>
          <p:cNvSpPr txBox="1"/>
          <p:nvPr/>
        </p:nvSpPr>
        <p:spPr>
          <a:xfrm>
            <a:off x="1383366" y="8206311"/>
            <a:ext cx="3642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b="1" dirty="0" err="1"/>
              <a:t>Asn</a:t>
            </a:r>
            <a:endParaRPr lang="it-IT" sz="900" b="1" dirty="0"/>
          </a:p>
        </p:txBody>
      </p:sp>
      <p:cxnSp>
        <p:nvCxnSpPr>
          <p:cNvPr id="185" name="Connettore diritto 184"/>
          <p:cNvCxnSpPr/>
          <p:nvPr/>
        </p:nvCxnSpPr>
        <p:spPr>
          <a:xfrm>
            <a:off x="1556259" y="8149715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Ovale 185"/>
          <p:cNvSpPr/>
          <p:nvPr/>
        </p:nvSpPr>
        <p:spPr>
          <a:xfrm>
            <a:off x="1500596" y="7584086"/>
            <a:ext cx="108000" cy="108000"/>
          </a:xfrm>
          <a:prstGeom prst="ellipse">
            <a:avLst/>
          </a:prstGeom>
          <a:solidFill>
            <a:srgbClr val="009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187" name="Rettangolo 186"/>
          <p:cNvSpPr/>
          <p:nvPr/>
        </p:nvSpPr>
        <p:spPr>
          <a:xfrm>
            <a:off x="1507120" y="8023804"/>
            <a:ext cx="108000" cy="108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cxnSp>
        <p:nvCxnSpPr>
          <p:cNvPr id="188" name="Connettore diritto 187"/>
          <p:cNvCxnSpPr/>
          <p:nvPr/>
        </p:nvCxnSpPr>
        <p:spPr>
          <a:xfrm>
            <a:off x="1561681" y="7914178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Rettangolo 188"/>
          <p:cNvSpPr/>
          <p:nvPr/>
        </p:nvSpPr>
        <p:spPr>
          <a:xfrm>
            <a:off x="1500436" y="7800735"/>
            <a:ext cx="108000" cy="108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cxnSp>
        <p:nvCxnSpPr>
          <p:cNvPr id="190" name="Connettore diritto 189"/>
          <p:cNvCxnSpPr/>
          <p:nvPr/>
        </p:nvCxnSpPr>
        <p:spPr>
          <a:xfrm>
            <a:off x="1561214" y="7709107"/>
            <a:ext cx="0" cy="81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Ovale 190"/>
          <p:cNvSpPr/>
          <p:nvPr/>
        </p:nvSpPr>
        <p:spPr>
          <a:xfrm>
            <a:off x="1343895" y="7372079"/>
            <a:ext cx="108000" cy="108000"/>
          </a:xfrm>
          <a:prstGeom prst="ellipse">
            <a:avLst/>
          </a:prstGeom>
          <a:solidFill>
            <a:srgbClr val="0099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192" name="Ovale 191"/>
          <p:cNvSpPr/>
          <p:nvPr/>
        </p:nvSpPr>
        <p:spPr>
          <a:xfrm>
            <a:off x="1664670" y="7366548"/>
            <a:ext cx="108000" cy="108000"/>
          </a:xfrm>
          <a:prstGeom prst="ellipse">
            <a:avLst/>
          </a:prstGeom>
          <a:solidFill>
            <a:srgbClr val="0099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193" name="Rettangolo 192"/>
          <p:cNvSpPr/>
          <p:nvPr/>
        </p:nvSpPr>
        <p:spPr>
          <a:xfrm>
            <a:off x="1348689" y="7156106"/>
            <a:ext cx="108000" cy="108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194" name="Rettangolo 193"/>
          <p:cNvSpPr/>
          <p:nvPr/>
        </p:nvSpPr>
        <p:spPr>
          <a:xfrm>
            <a:off x="1674994" y="7156109"/>
            <a:ext cx="108000" cy="108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cxnSp>
        <p:nvCxnSpPr>
          <p:cNvPr id="195" name="Connettore diritto 194"/>
          <p:cNvCxnSpPr/>
          <p:nvPr/>
        </p:nvCxnSpPr>
        <p:spPr>
          <a:xfrm>
            <a:off x="1431095" y="7484311"/>
            <a:ext cx="88491" cy="884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Connettore diritto 195"/>
          <p:cNvCxnSpPr/>
          <p:nvPr/>
        </p:nvCxnSpPr>
        <p:spPr>
          <a:xfrm flipV="1">
            <a:off x="1616026" y="7489150"/>
            <a:ext cx="8100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Connettore diritto 196"/>
          <p:cNvCxnSpPr/>
          <p:nvPr/>
        </p:nvCxnSpPr>
        <p:spPr>
          <a:xfrm>
            <a:off x="1399825" y="7260062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Connettore diritto 197"/>
          <p:cNvCxnSpPr/>
          <p:nvPr/>
        </p:nvCxnSpPr>
        <p:spPr>
          <a:xfrm>
            <a:off x="1725827" y="7260062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CasellaDiTesto 198"/>
          <p:cNvSpPr txBox="1"/>
          <p:nvPr/>
        </p:nvSpPr>
        <p:spPr>
          <a:xfrm>
            <a:off x="2393184" y="6384068"/>
            <a:ext cx="3642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b="1" dirty="0" err="1"/>
              <a:t>Asn</a:t>
            </a:r>
            <a:endParaRPr lang="it-IT" sz="900" b="1" dirty="0"/>
          </a:p>
        </p:txBody>
      </p:sp>
      <p:cxnSp>
        <p:nvCxnSpPr>
          <p:cNvPr id="200" name="Connettore diritto 199"/>
          <p:cNvCxnSpPr/>
          <p:nvPr/>
        </p:nvCxnSpPr>
        <p:spPr>
          <a:xfrm>
            <a:off x="2566077" y="6327472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Ovale 200"/>
          <p:cNvSpPr/>
          <p:nvPr/>
        </p:nvSpPr>
        <p:spPr>
          <a:xfrm>
            <a:off x="2510414" y="5761843"/>
            <a:ext cx="108000" cy="108000"/>
          </a:xfrm>
          <a:prstGeom prst="ellipse">
            <a:avLst/>
          </a:prstGeom>
          <a:solidFill>
            <a:srgbClr val="009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202" name="Rettangolo 201"/>
          <p:cNvSpPr/>
          <p:nvPr/>
        </p:nvSpPr>
        <p:spPr>
          <a:xfrm>
            <a:off x="2516938" y="6201561"/>
            <a:ext cx="108000" cy="108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cxnSp>
        <p:nvCxnSpPr>
          <p:cNvPr id="203" name="Connettore diritto 202"/>
          <p:cNvCxnSpPr/>
          <p:nvPr/>
        </p:nvCxnSpPr>
        <p:spPr>
          <a:xfrm>
            <a:off x="2567343" y="6093771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Rettangolo 203"/>
          <p:cNvSpPr/>
          <p:nvPr/>
        </p:nvSpPr>
        <p:spPr>
          <a:xfrm>
            <a:off x="2510254" y="5978492"/>
            <a:ext cx="108000" cy="108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cxnSp>
        <p:nvCxnSpPr>
          <p:cNvPr id="205" name="Connettore diritto 204"/>
          <p:cNvCxnSpPr/>
          <p:nvPr/>
        </p:nvCxnSpPr>
        <p:spPr>
          <a:xfrm>
            <a:off x="2571032" y="5886864"/>
            <a:ext cx="0" cy="81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Ovale 205"/>
          <p:cNvSpPr/>
          <p:nvPr/>
        </p:nvSpPr>
        <p:spPr>
          <a:xfrm>
            <a:off x="2353713" y="5549836"/>
            <a:ext cx="108000" cy="108000"/>
          </a:xfrm>
          <a:prstGeom prst="ellipse">
            <a:avLst/>
          </a:prstGeom>
          <a:solidFill>
            <a:srgbClr val="0099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207" name="Ovale 206"/>
          <p:cNvSpPr/>
          <p:nvPr/>
        </p:nvSpPr>
        <p:spPr>
          <a:xfrm>
            <a:off x="2674488" y="5544305"/>
            <a:ext cx="108000" cy="108000"/>
          </a:xfrm>
          <a:prstGeom prst="ellipse">
            <a:avLst/>
          </a:prstGeom>
          <a:solidFill>
            <a:srgbClr val="0099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208" name="Rettangolo 207"/>
          <p:cNvSpPr/>
          <p:nvPr/>
        </p:nvSpPr>
        <p:spPr>
          <a:xfrm>
            <a:off x="2358507" y="5333863"/>
            <a:ext cx="108000" cy="108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209" name="Rettangolo 208"/>
          <p:cNvSpPr/>
          <p:nvPr/>
        </p:nvSpPr>
        <p:spPr>
          <a:xfrm>
            <a:off x="2684812" y="5333866"/>
            <a:ext cx="108000" cy="108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cxnSp>
        <p:nvCxnSpPr>
          <p:cNvPr id="210" name="Connettore diritto 209"/>
          <p:cNvCxnSpPr/>
          <p:nvPr/>
        </p:nvCxnSpPr>
        <p:spPr>
          <a:xfrm>
            <a:off x="2440913" y="5662068"/>
            <a:ext cx="88491" cy="884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Connettore diritto 210"/>
          <p:cNvCxnSpPr/>
          <p:nvPr/>
        </p:nvCxnSpPr>
        <p:spPr>
          <a:xfrm flipV="1">
            <a:off x="2625844" y="5666907"/>
            <a:ext cx="8100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Connettore diritto 211"/>
          <p:cNvCxnSpPr/>
          <p:nvPr/>
        </p:nvCxnSpPr>
        <p:spPr>
          <a:xfrm>
            <a:off x="2409643" y="5437819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Connettore diritto 212"/>
          <p:cNvCxnSpPr/>
          <p:nvPr/>
        </p:nvCxnSpPr>
        <p:spPr>
          <a:xfrm>
            <a:off x="2735645" y="5437819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CasellaDiTesto 213"/>
          <p:cNvSpPr txBox="1"/>
          <p:nvPr/>
        </p:nvSpPr>
        <p:spPr>
          <a:xfrm>
            <a:off x="317893" y="6384070"/>
            <a:ext cx="3642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b="1" dirty="0" err="1"/>
              <a:t>Asn</a:t>
            </a:r>
            <a:endParaRPr lang="it-IT" sz="900" b="1" dirty="0"/>
          </a:p>
        </p:txBody>
      </p:sp>
      <p:cxnSp>
        <p:nvCxnSpPr>
          <p:cNvPr id="215" name="Connettore diritto 214"/>
          <p:cNvCxnSpPr/>
          <p:nvPr/>
        </p:nvCxnSpPr>
        <p:spPr>
          <a:xfrm>
            <a:off x="490786" y="6327474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Ovale 215"/>
          <p:cNvSpPr/>
          <p:nvPr/>
        </p:nvSpPr>
        <p:spPr>
          <a:xfrm>
            <a:off x="435123" y="5761845"/>
            <a:ext cx="108000" cy="108000"/>
          </a:xfrm>
          <a:prstGeom prst="ellipse">
            <a:avLst/>
          </a:prstGeom>
          <a:solidFill>
            <a:srgbClr val="009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217" name="Rettangolo 216"/>
          <p:cNvSpPr/>
          <p:nvPr/>
        </p:nvSpPr>
        <p:spPr>
          <a:xfrm>
            <a:off x="441647" y="6201563"/>
            <a:ext cx="108000" cy="108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cxnSp>
        <p:nvCxnSpPr>
          <p:cNvPr id="218" name="Connettore diritto 217"/>
          <p:cNvCxnSpPr/>
          <p:nvPr/>
        </p:nvCxnSpPr>
        <p:spPr>
          <a:xfrm>
            <a:off x="492052" y="6093773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Rettangolo 218"/>
          <p:cNvSpPr/>
          <p:nvPr/>
        </p:nvSpPr>
        <p:spPr>
          <a:xfrm>
            <a:off x="434963" y="5978494"/>
            <a:ext cx="108000" cy="108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cxnSp>
        <p:nvCxnSpPr>
          <p:cNvPr id="220" name="Connettore diritto 219"/>
          <p:cNvCxnSpPr/>
          <p:nvPr/>
        </p:nvCxnSpPr>
        <p:spPr>
          <a:xfrm>
            <a:off x="495741" y="5886866"/>
            <a:ext cx="0" cy="81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Ovale 220"/>
          <p:cNvSpPr/>
          <p:nvPr/>
        </p:nvSpPr>
        <p:spPr>
          <a:xfrm>
            <a:off x="278422" y="5549838"/>
            <a:ext cx="108000" cy="108000"/>
          </a:xfrm>
          <a:prstGeom prst="ellipse">
            <a:avLst/>
          </a:prstGeom>
          <a:solidFill>
            <a:srgbClr val="0099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222" name="Ovale 221"/>
          <p:cNvSpPr/>
          <p:nvPr/>
        </p:nvSpPr>
        <p:spPr>
          <a:xfrm>
            <a:off x="599197" y="5544307"/>
            <a:ext cx="108000" cy="108000"/>
          </a:xfrm>
          <a:prstGeom prst="ellipse">
            <a:avLst/>
          </a:prstGeom>
          <a:solidFill>
            <a:srgbClr val="0099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223" name="Rettangolo 222"/>
          <p:cNvSpPr/>
          <p:nvPr/>
        </p:nvSpPr>
        <p:spPr>
          <a:xfrm>
            <a:off x="283216" y="5333865"/>
            <a:ext cx="108000" cy="108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224" name="Rettangolo 223"/>
          <p:cNvSpPr/>
          <p:nvPr/>
        </p:nvSpPr>
        <p:spPr>
          <a:xfrm>
            <a:off x="609521" y="5333868"/>
            <a:ext cx="108000" cy="108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cxnSp>
        <p:nvCxnSpPr>
          <p:cNvPr id="225" name="Connettore diritto 224"/>
          <p:cNvCxnSpPr/>
          <p:nvPr/>
        </p:nvCxnSpPr>
        <p:spPr>
          <a:xfrm>
            <a:off x="365622" y="5662070"/>
            <a:ext cx="88491" cy="884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Connettore diritto 225"/>
          <p:cNvCxnSpPr/>
          <p:nvPr/>
        </p:nvCxnSpPr>
        <p:spPr>
          <a:xfrm flipV="1">
            <a:off x="550553" y="5666909"/>
            <a:ext cx="8100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Connettore diritto 226"/>
          <p:cNvCxnSpPr/>
          <p:nvPr/>
        </p:nvCxnSpPr>
        <p:spPr>
          <a:xfrm>
            <a:off x="334352" y="5437821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Connettore diritto 227"/>
          <p:cNvCxnSpPr/>
          <p:nvPr/>
        </p:nvCxnSpPr>
        <p:spPr>
          <a:xfrm>
            <a:off x="660354" y="5437821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Rettangolo 243"/>
          <p:cNvSpPr/>
          <p:nvPr/>
        </p:nvSpPr>
        <p:spPr>
          <a:xfrm>
            <a:off x="448407" y="5545599"/>
            <a:ext cx="108000" cy="108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cxnSp>
        <p:nvCxnSpPr>
          <p:cNvPr id="245" name="Connettore diritto 244"/>
          <p:cNvCxnSpPr/>
          <p:nvPr/>
        </p:nvCxnSpPr>
        <p:spPr>
          <a:xfrm>
            <a:off x="499240" y="5651900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Connettore 2 247"/>
          <p:cNvCxnSpPr/>
          <p:nvPr/>
        </p:nvCxnSpPr>
        <p:spPr>
          <a:xfrm flipV="1">
            <a:off x="1741828" y="6039673"/>
            <a:ext cx="7200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Connettore diritto 249"/>
          <p:cNvCxnSpPr>
            <a:stCxn id="207" idx="6"/>
            <a:endCxn id="246" idx="2"/>
          </p:cNvCxnSpPr>
          <p:nvPr/>
        </p:nvCxnSpPr>
        <p:spPr>
          <a:xfrm flipV="1">
            <a:off x="2782488" y="5441049"/>
            <a:ext cx="237734" cy="15725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1" name="CasellaDiTesto 250"/>
          <p:cNvSpPr txBox="1"/>
          <p:nvPr/>
        </p:nvSpPr>
        <p:spPr>
          <a:xfrm>
            <a:off x="1728175" y="5814490"/>
            <a:ext cx="60625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b="1" dirty="0" smtClean="0"/>
              <a:t>MGAT5</a:t>
            </a:r>
            <a:endParaRPr lang="it-IT" sz="1050" b="1" dirty="0"/>
          </a:p>
        </p:txBody>
      </p:sp>
      <p:cxnSp>
        <p:nvCxnSpPr>
          <p:cNvPr id="253" name="Connettore 2 252"/>
          <p:cNvCxnSpPr/>
          <p:nvPr/>
        </p:nvCxnSpPr>
        <p:spPr>
          <a:xfrm flipH="1">
            <a:off x="622710" y="6046502"/>
            <a:ext cx="7200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4" name="CasellaDiTesto 253"/>
          <p:cNvSpPr txBox="1"/>
          <p:nvPr/>
        </p:nvSpPr>
        <p:spPr>
          <a:xfrm>
            <a:off x="679570" y="5823586"/>
            <a:ext cx="60625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b="1" dirty="0" smtClean="0"/>
              <a:t>MGAT3</a:t>
            </a:r>
            <a:endParaRPr lang="it-IT" sz="1050" b="1" dirty="0"/>
          </a:p>
        </p:txBody>
      </p:sp>
      <p:sp>
        <p:nvSpPr>
          <p:cNvPr id="255" name="CasellaDiTesto 254"/>
          <p:cNvSpPr txBox="1"/>
          <p:nvPr/>
        </p:nvSpPr>
        <p:spPr>
          <a:xfrm>
            <a:off x="2853566" y="5472766"/>
            <a:ext cx="3145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it-IT" sz="900" dirty="0"/>
          </a:p>
        </p:txBody>
      </p:sp>
      <p:sp>
        <p:nvSpPr>
          <p:cNvPr id="256" name="CasellaDiTesto 255"/>
          <p:cNvSpPr txBox="1"/>
          <p:nvPr/>
        </p:nvSpPr>
        <p:spPr>
          <a:xfrm>
            <a:off x="345794" y="5352849"/>
            <a:ext cx="3145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it-IT" sz="900" dirty="0"/>
          </a:p>
        </p:txBody>
      </p:sp>
      <p:sp>
        <p:nvSpPr>
          <p:cNvPr id="257" name="Triangolo isoscele 256"/>
          <p:cNvSpPr/>
          <p:nvPr/>
        </p:nvSpPr>
        <p:spPr>
          <a:xfrm rot="16200000">
            <a:off x="1723425" y="8026569"/>
            <a:ext cx="108000" cy="108000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59" name="Connettore 2 258"/>
          <p:cNvCxnSpPr/>
          <p:nvPr/>
        </p:nvCxnSpPr>
        <p:spPr>
          <a:xfrm>
            <a:off x="1555502" y="6601775"/>
            <a:ext cx="0" cy="5400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CasellaDiTesto 259"/>
          <p:cNvSpPr txBox="1"/>
          <p:nvPr/>
        </p:nvSpPr>
        <p:spPr>
          <a:xfrm>
            <a:off x="1501973" y="6686708"/>
            <a:ext cx="4716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b="1" dirty="0" smtClean="0"/>
              <a:t>FUT8</a:t>
            </a:r>
            <a:endParaRPr lang="it-IT" sz="1050" b="1" dirty="0"/>
          </a:p>
        </p:txBody>
      </p:sp>
      <p:cxnSp>
        <p:nvCxnSpPr>
          <p:cNvPr id="262" name="Connettore diritto 261"/>
          <p:cNvCxnSpPr/>
          <p:nvPr/>
        </p:nvCxnSpPr>
        <p:spPr>
          <a:xfrm>
            <a:off x="1609490" y="8075551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3" name="CasellaDiTesto 262"/>
          <p:cNvSpPr txBox="1"/>
          <p:nvPr/>
        </p:nvSpPr>
        <p:spPr>
          <a:xfrm>
            <a:off x="1372519" y="4525368"/>
            <a:ext cx="3642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b="1" dirty="0" err="1"/>
              <a:t>Asn</a:t>
            </a:r>
            <a:endParaRPr lang="it-IT" sz="900" b="1" dirty="0"/>
          </a:p>
        </p:txBody>
      </p:sp>
      <p:cxnSp>
        <p:nvCxnSpPr>
          <p:cNvPr id="264" name="Connettore diritto 263"/>
          <p:cNvCxnSpPr/>
          <p:nvPr/>
        </p:nvCxnSpPr>
        <p:spPr>
          <a:xfrm>
            <a:off x="1554080" y="4468772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Ovale 264"/>
          <p:cNvSpPr/>
          <p:nvPr/>
        </p:nvSpPr>
        <p:spPr>
          <a:xfrm>
            <a:off x="1489749" y="3903143"/>
            <a:ext cx="108000" cy="108000"/>
          </a:xfrm>
          <a:prstGeom prst="ellipse">
            <a:avLst/>
          </a:prstGeom>
          <a:solidFill>
            <a:srgbClr val="009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266" name="Rettangolo 265"/>
          <p:cNvSpPr/>
          <p:nvPr/>
        </p:nvSpPr>
        <p:spPr>
          <a:xfrm>
            <a:off x="1496273" y="4342861"/>
            <a:ext cx="108000" cy="108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cxnSp>
        <p:nvCxnSpPr>
          <p:cNvPr id="267" name="Connettore diritto 266"/>
          <p:cNvCxnSpPr/>
          <p:nvPr/>
        </p:nvCxnSpPr>
        <p:spPr>
          <a:xfrm>
            <a:off x="1546678" y="4238879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Rettangolo 267"/>
          <p:cNvSpPr/>
          <p:nvPr/>
        </p:nvSpPr>
        <p:spPr>
          <a:xfrm>
            <a:off x="1493923" y="4119792"/>
            <a:ext cx="108000" cy="108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cxnSp>
        <p:nvCxnSpPr>
          <p:cNvPr id="269" name="Connettore diritto 268"/>
          <p:cNvCxnSpPr/>
          <p:nvPr/>
        </p:nvCxnSpPr>
        <p:spPr>
          <a:xfrm>
            <a:off x="1550367" y="4028164"/>
            <a:ext cx="0" cy="81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0" name="Ovale 269"/>
          <p:cNvSpPr/>
          <p:nvPr/>
        </p:nvSpPr>
        <p:spPr>
          <a:xfrm>
            <a:off x="1333048" y="3691136"/>
            <a:ext cx="108000" cy="108000"/>
          </a:xfrm>
          <a:prstGeom prst="ellipse">
            <a:avLst/>
          </a:prstGeom>
          <a:solidFill>
            <a:srgbClr val="0099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271" name="Ovale 270"/>
          <p:cNvSpPr/>
          <p:nvPr/>
        </p:nvSpPr>
        <p:spPr>
          <a:xfrm>
            <a:off x="1653823" y="3685605"/>
            <a:ext cx="108000" cy="108000"/>
          </a:xfrm>
          <a:prstGeom prst="ellipse">
            <a:avLst/>
          </a:prstGeom>
          <a:solidFill>
            <a:srgbClr val="0099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272" name="Rettangolo 271"/>
          <p:cNvSpPr/>
          <p:nvPr/>
        </p:nvSpPr>
        <p:spPr>
          <a:xfrm>
            <a:off x="1337842" y="3456113"/>
            <a:ext cx="108000" cy="108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273" name="Rettangolo 272"/>
          <p:cNvSpPr/>
          <p:nvPr/>
        </p:nvSpPr>
        <p:spPr>
          <a:xfrm>
            <a:off x="1664147" y="3456116"/>
            <a:ext cx="108000" cy="108000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cxnSp>
        <p:nvCxnSpPr>
          <p:cNvPr id="274" name="Connettore diritto 273"/>
          <p:cNvCxnSpPr/>
          <p:nvPr/>
        </p:nvCxnSpPr>
        <p:spPr>
          <a:xfrm>
            <a:off x="1420248" y="3803368"/>
            <a:ext cx="88491" cy="884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Connettore diritto 274"/>
          <p:cNvCxnSpPr/>
          <p:nvPr/>
        </p:nvCxnSpPr>
        <p:spPr>
          <a:xfrm flipV="1">
            <a:off x="1605179" y="3808207"/>
            <a:ext cx="8100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Connettore diritto 275"/>
          <p:cNvCxnSpPr/>
          <p:nvPr/>
        </p:nvCxnSpPr>
        <p:spPr>
          <a:xfrm>
            <a:off x="1388978" y="3579119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Connettore diritto 276"/>
          <p:cNvCxnSpPr/>
          <p:nvPr/>
        </p:nvCxnSpPr>
        <p:spPr>
          <a:xfrm>
            <a:off x="1714980" y="3579119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8" name="Ovale 277"/>
          <p:cNvSpPr/>
          <p:nvPr/>
        </p:nvSpPr>
        <p:spPr>
          <a:xfrm>
            <a:off x="1338239" y="3233936"/>
            <a:ext cx="108000" cy="108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cxnSp>
        <p:nvCxnSpPr>
          <p:cNvPr id="279" name="Connettore diritto 278"/>
          <p:cNvCxnSpPr/>
          <p:nvPr/>
        </p:nvCxnSpPr>
        <p:spPr>
          <a:xfrm>
            <a:off x="1389697" y="3341486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0" name="Ovale 279"/>
          <p:cNvSpPr/>
          <p:nvPr/>
        </p:nvSpPr>
        <p:spPr>
          <a:xfrm>
            <a:off x="1668320" y="3243322"/>
            <a:ext cx="108000" cy="108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cxnSp>
        <p:nvCxnSpPr>
          <p:cNvPr id="281" name="Connettore diritto 280"/>
          <p:cNvCxnSpPr/>
          <p:nvPr/>
        </p:nvCxnSpPr>
        <p:spPr>
          <a:xfrm>
            <a:off x="1719778" y="3350872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Connettore 2 282"/>
          <p:cNvCxnSpPr/>
          <p:nvPr/>
        </p:nvCxnSpPr>
        <p:spPr>
          <a:xfrm flipH="1" flipV="1">
            <a:off x="1566149" y="4738640"/>
            <a:ext cx="0" cy="5400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4" name="CasellaDiTesto 283"/>
          <p:cNvSpPr txBox="1"/>
          <p:nvPr/>
        </p:nvSpPr>
        <p:spPr>
          <a:xfrm>
            <a:off x="1501565" y="4859119"/>
            <a:ext cx="69121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b="1" dirty="0" smtClean="0"/>
              <a:t>B4GALT1</a:t>
            </a:r>
            <a:endParaRPr lang="it-IT" sz="1050" b="1" dirty="0"/>
          </a:p>
        </p:txBody>
      </p:sp>
      <p:sp>
        <p:nvSpPr>
          <p:cNvPr id="285" name="CasellaDiTesto 284"/>
          <p:cNvSpPr txBox="1"/>
          <p:nvPr/>
        </p:nvSpPr>
        <p:spPr>
          <a:xfrm>
            <a:off x="1538469" y="7872173"/>
            <a:ext cx="3161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9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it-IT" sz="900" dirty="0"/>
          </a:p>
        </p:txBody>
      </p:sp>
      <p:sp>
        <p:nvSpPr>
          <p:cNvPr id="286" name="CasellaDiTesto 285"/>
          <p:cNvSpPr txBox="1"/>
          <p:nvPr/>
        </p:nvSpPr>
        <p:spPr>
          <a:xfrm>
            <a:off x="1692125" y="3254799"/>
            <a:ext cx="3145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it-IT" sz="900" dirty="0"/>
          </a:p>
        </p:txBody>
      </p:sp>
      <p:sp>
        <p:nvSpPr>
          <p:cNvPr id="287" name="CasellaDiTesto 286"/>
          <p:cNvSpPr txBox="1"/>
          <p:nvPr/>
        </p:nvSpPr>
        <p:spPr>
          <a:xfrm>
            <a:off x="1139856" y="3272853"/>
            <a:ext cx="3145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it-IT" sz="900" dirty="0"/>
          </a:p>
        </p:txBody>
      </p:sp>
      <p:sp>
        <p:nvSpPr>
          <p:cNvPr id="288" name="Rettangolo 287"/>
          <p:cNvSpPr/>
          <p:nvPr/>
        </p:nvSpPr>
        <p:spPr>
          <a:xfrm>
            <a:off x="159481" y="3092771"/>
            <a:ext cx="3211872" cy="540556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4" name="CasellaDiTesto 403"/>
          <p:cNvSpPr txBox="1"/>
          <p:nvPr/>
        </p:nvSpPr>
        <p:spPr>
          <a:xfrm>
            <a:off x="154371" y="5014497"/>
            <a:ext cx="784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Bisecting</a:t>
            </a:r>
            <a:endParaRPr lang="it-IT" sz="1200" b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5" name="CasellaDiTesto 404"/>
          <p:cNvSpPr txBox="1"/>
          <p:nvPr/>
        </p:nvSpPr>
        <p:spPr>
          <a:xfrm>
            <a:off x="2154621" y="5043072"/>
            <a:ext cx="10182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β6-branched</a:t>
            </a:r>
            <a:endParaRPr lang="it-IT" sz="1200" b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6" name="CasellaDiTesto 405"/>
          <p:cNvSpPr txBox="1"/>
          <p:nvPr/>
        </p:nvSpPr>
        <p:spPr>
          <a:xfrm>
            <a:off x="1878396" y="7919622"/>
            <a:ext cx="1289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Core </a:t>
            </a:r>
            <a:r>
              <a:rPr lang="it-IT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fucosylated</a:t>
            </a:r>
            <a:endParaRPr lang="it-IT" sz="1200" b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9" name="CasellaDiTesto 438"/>
          <p:cNvSpPr txBox="1"/>
          <p:nvPr/>
        </p:nvSpPr>
        <p:spPr>
          <a:xfrm>
            <a:off x="6222569" y="60849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/>
              <a:t>B</a:t>
            </a:r>
          </a:p>
        </p:txBody>
      </p:sp>
      <p:sp>
        <p:nvSpPr>
          <p:cNvPr id="440" name="CasellaDiTesto 439"/>
          <p:cNvSpPr txBox="1"/>
          <p:nvPr/>
        </p:nvSpPr>
        <p:spPr>
          <a:xfrm>
            <a:off x="197946" y="3107304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/>
              <a:t>C</a:t>
            </a:r>
            <a:endParaRPr lang="it-IT" sz="2400" b="1" dirty="0"/>
          </a:p>
        </p:txBody>
      </p:sp>
      <p:sp>
        <p:nvSpPr>
          <p:cNvPr id="299" name="CasellaDiTesto 298"/>
          <p:cNvSpPr txBox="1"/>
          <p:nvPr/>
        </p:nvSpPr>
        <p:spPr>
          <a:xfrm>
            <a:off x="4867582" y="1214235"/>
            <a:ext cx="3449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b="1" dirty="0" err="1" smtClean="0"/>
              <a:t>Cer</a:t>
            </a:r>
            <a:endParaRPr lang="it-IT" sz="900" b="1" dirty="0"/>
          </a:p>
        </p:txBody>
      </p:sp>
      <p:cxnSp>
        <p:nvCxnSpPr>
          <p:cNvPr id="302" name="Connettore diritto 301"/>
          <p:cNvCxnSpPr/>
          <p:nvPr/>
        </p:nvCxnSpPr>
        <p:spPr>
          <a:xfrm>
            <a:off x="5035019" y="1168271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3" name="Ovale 302"/>
          <p:cNvSpPr/>
          <p:nvPr/>
        </p:nvSpPr>
        <p:spPr>
          <a:xfrm>
            <a:off x="4977979" y="397082"/>
            <a:ext cx="108000" cy="108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cxnSp>
        <p:nvCxnSpPr>
          <p:cNvPr id="323" name="Connettore diritto 322"/>
          <p:cNvCxnSpPr/>
          <p:nvPr/>
        </p:nvCxnSpPr>
        <p:spPr>
          <a:xfrm>
            <a:off x="5029811" y="510982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" name="Rettangolo 347"/>
          <p:cNvSpPr/>
          <p:nvPr/>
        </p:nvSpPr>
        <p:spPr>
          <a:xfrm rot="2720945">
            <a:off x="4983279" y="151491"/>
            <a:ext cx="108000" cy="108000"/>
          </a:xfrm>
          <a:prstGeom prst="rect">
            <a:avLst/>
          </a:prstGeom>
          <a:solidFill>
            <a:srgbClr val="D6009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/>
          </a:p>
        </p:txBody>
      </p:sp>
      <p:cxnSp>
        <p:nvCxnSpPr>
          <p:cNvPr id="356" name="Connettore diritto 355"/>
          <p:cNvCxnSpPr/>
          <p:nvPr/>
        </p:nvCxnSpPr>
        <p:spPr>
          <a:xfrm>
            <a:off x="5032431" y="286490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9" name="CasellaDiTesto 368"/>
          <p:cNvSpPr txBox="1"/>
          <p:nvPr/>
        </p:nvSpPr>
        <p:spPr>
          <a:xfrm>
            <a:off x="5992596" y="469770"/>
            <a:ext cx="3161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it-IT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it-IT" sz="900" dirty="0"/>
          </a:p>
        </p:txBody>
      </p:sp>
      <p:sp>
        <p:nvSpPr>
          <p:cNvPr id="370" name="Ovale 369"/>
          <p:cNvSpPr/>
          <p:nvPr/>
        </p:nvSpPr>
        <p:spPr>
          <a:xfrm>
            <a:off x="4977707" y="1066317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371" name="Ovale 370"/>
          <p:cNvSpPr/>
          <p:nvPr/>
        </p:nvSpPr>
        <p:spPr>
          <a:xfrm>
            <a:off x="4977709" y="843679"/>
            <a:ext cx="108000" cy="108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cxnSp>
        <p:nvCxnSpPr>
          <p:cNvPr id="372" name="Connettore diritto 371"/>
          <p:cNvCxnSpPr/>
          <p:nvPr/>
        </p:nvCxnSpPr>
        <p:spPr>
          <a:xfrm>
            <a:off x="5031138" y="955978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3" name="Connettore diritto 372"/>
          <p:cNvCxnSpPr/>
          <p:nvPr/>
        </p:nvCxnSpPr>
        <p:spPr>
          <a:xfrm>
            <a:off x="5031140" y="733342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4" name="Rettangolo 373"/>
          <p:cNvSpPr/>
          <p:nvPr/>
        </p:nvSpPr>
        <p:spPr>
          <a:xfrm>
            <a:off x="4980295" y="622305"/>
            <a:ext cx="108000" cy="1080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394" name="CasellaDiTesto 393"/>
          <p:cNvSpPr txBox="1"/>
          <p:nvPr/>
        </p:nvSpPr>
        <p:spPr>
          <a:xfrm>
            <a:off x="5854877" y="1215560"/>
            <a:ext cx="3449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b="1" dirty="0" err="1" smtClean="0"/>
              <a:t>Cer</a:t>
            </a:r>
            <a:endParaRPr lang="it-IT" sz="900" b="1" dirty="0"/>
          </a:p>
        </p:txBody>
      </p:sp>
      <p:cxnSp>
        <p:nvCxnSpPr>
          <p:cNvPr id="395" name="Connettore diritto 394"/>
          <p:cNvCxnSpPr/>
          <p:nvPr/>
        </p:nvCxnSpPr>
        <p:spPr>
          <a:xfrm>
            <a:off x="6022314" y="1169596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" name="Ovale 410"/>
          <p:cNvSpPr/>
          <p:nvPr/>
        </p:nvSpPr>
        <p:spPr>
          <a:xfrm>
            <a:off x="5971624" y="398407"/>
            <a:ext cx="108000" cy="108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cxnSp>
        <p:nvCxnSpPr>
          <p:cNvPr id="430" name="Connettore diritto 429"/>
          <p:cNvCxnSpPr/>
          <p:nvPr/>
        </p:nvCxnSpPr>
        <p:spPr>
          <a:xfrm>
            <a:off x="6017106" y="512307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2" name="Rettangolo 441"/>
          <p:cNvSpPr/>
          <p:nvPr/>
        </p:nvSpPr>
        <p:spPr>
          <a:xfrm rot="2720945">
            <a:off x="5970574" y="152816"/>
            <a:ext cx="108000" cy="108000"/>
          </a:xfrm>
          <a:prstGeom prst="rect">
            <a:avLst/>
          </a:prstGeom>
          <a:solidFill>
            <a:srgbClr val="D6009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/>
          </a:p>
        </p:txBody>
      </p:sp>
      <p:cxnSp>
        <p:nvCxnSpPr>
          <p:cNvPr id="443" name="Connettore diritto 442"/>
          <p:cNvCxnSpPr/>
          <p:nvPr/>
        </p:nvCxnSpPr>
        <p:spPr>
          <a:xfrm>
            <a:off x="6026076" y="287815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4" name="Ovale 443"/>
          <p:cNvSpPr/>
          <p:nvPr/>
        </p:nvSpPr>
        <p:spPr>
          <a:xfrm>
            <a:off x="5965002" y="1067642"/>
            <a:ext cx="108000" cy="108000"/>
          </a:xfrm>
          <a:prstGeom prst="ellipse">
            <a:avLst/>
          </a:prstGeom>
          <a:solidFill>
            <a:srgbClr val="0070C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445" name="Ovale 444"/>
          <p:cNvSpPr/>
          <p:nvPr/>
        </p:nvSpPr>
        <p:spPr>
          <a:xfrm>
            <a:off x="5965004" y="845004"/>
            <a:ext cx="108000" cy="108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cxnSp>
        <p:nvCxnSpPr>
          <p:cNvPr id="446" name="Connettore diritto 445"/>
          <p:cNvCxnSpPr/>
          <p:nvPr/>
        </p:nvCxnSpPr>
        <p:spPr>
          <a:xfrm>
            <a:off x="6018433" y="950953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7" name="Connettore diritto 446"/>
          <p:cNvCxnSpPr/>
          <p:nvPr/>
        </p:nvCxnSpPr>
        <p:spPr>
          <a:xfrm>
            <a:off x="6018435" y="734667"/>
            <a:ext cx="0" cy="108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8" name="Rettangolo 447"/>
          <p:cNvSpPr/>
          <p:nvPr/>
        </p:nvSpPr>
        <p:spPr>
          <a:xfrm>
            <a:off x="5961240" y="623630"/>
            <a:ext cx="108000" cy="1080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350"/>
          </a:p>
        </p:txBody>
      </p:sp>
      <p:sp>
        <p:nvSpPr>
          <p:cNvPr id="449" name="Rettangolo 448"/>
          <p:cNvSpPr/>
          <p:nvPr/>
        </p:nvSpPr>
        <p:spPr>
          <a:xfrm rot="2720945">
            <a:off x="6217072" y="621940"/>
            <a:ext cx="108000" cy="108000"/>
          </a:xfrm>
          <a:prstGeom prst="rect">
            <a:avLst/>
          </a:prstGeom>
          <a:solidFill>
            <a:srgbClr val="D6009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/>
          </a:p>
        </p:txBody>
      </p:sp>
      <p:cxnSp>
        <p:nvCxnSpPr>
          <p:cNvPr id="450" name="Connettore diritto 449"/>
          <p:cNvCxnSpPr/>
          <p:nvPr/>
        </p:nvCxnSpPr>
        <p:spPr>
          <a:xfrm>
            <a:off x="6078691" y="677596"/>
            <a:ext cx="10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1" name="Connettore 2 450"/>
          <p:cNvCxnSpPr/>
          <p:nvPr/>
        </p:nvCxnSpPr>
        <p:spPr>
          <a:xfrm>
            <a:off x="5139945" y="664312"/>
            <a:ext cx="7920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2" name="CasellaDiTesto 451"/>
          <p:cNvSpPr txBox="1"/>
          <p:nvPr/>
        </p:nvSpPr>
        <p:spPr>
          <a:xfrm>
            <a:off x="5078766" y="639284"/>
            <a:ext cx="85151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b="1" dirty="0" smtClean="0"/>
              <a:t>STGALNAC6</a:t>
            </a:r>
            <a:endParaRPr lang="it-IT" sz="1050" b="1" dirty="0"/>
          </a:p>
        </p:txBody>
      </p:sp>
      <p:sp>
        <p:nvSpPr>
          <p:cNvPr id="453" name="Rettangolo 452"/>
          <p:cNvSpPr/>
          <p:nvPr/>
        </p:nvSpPr>
        <p:spPr>
          <a:xfrm>
            <a:off x="4641888" y="59639"/>
            <a:ext cx="1949744" cy="158927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54" name="CasellaDiTesto 453"/>
          <p:cNvSpPr txBox="1"/>
          <p:nvPr/>
        </p:nvSpPr>
        <p:spPr>
          <a:xfrm>
            <a:off x="6222578" y="3097053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/>
              <a:t>D</a:t>
            </a:r>
          </a:p>
        </p:txBody>
      </p:sp>
      <p:sp>
        <p:nvSpPr>
          <p:cNvPr id="459" name="CasellaDiTesto 458"/>
          <p:cNvSpPr txBox="1"/>
          <p:nvPr/>
        </p:nvSpPr>
        <p:spPr>
          <a:xfrm>
            <a:off x="4726570" y="1345808"/>
            <a:ext cx="6126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GM1b</a:t>
            </a:r>
            <a:endParaRPr lang="it-IT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0" name="CasellaDiTesto 459"/>
          <p:cNvSpPr txBox="1"/>
          <p:nvPr/>
        </p:nvSpPr>
        <p:spPr>
          <a:xfrm>
            <a:off x="5774320" y="1345808"/>
            <a:ext cx="587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GD1</a:t>
            </a:r>
            <a:r>
              <a:rPr lang="el-G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it-IT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4" name="CasellaDiTesto 463"/>
          <p:cNvSpPr txBox="1"/>
          <p:nvPr/>
        </p:nvSpPr>
        <p:spPr>
          <a:xfrm>
            <a:off x="4313509" y="7312717"/>
            <a:ext cx="2503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b="1" dirty="0" smtClean="0"/>
              <a:t>R</a:t>
            </a:r>
            <a:endParaRPr lang="it-IT" sz="900" b="1" dirty="0"/>
          </a:p>
        </p:txBody>
      </p:sp>
      <p:sp>
        <p:nvSpPr>
          <p:cNvPr id="468" name="CasellaDiTesto 467"/>
          <p:cNvSpPr txBox="1"/>
          <p:nvPr/>
        </p:nvSpPr>
        <p:spPr>
          <a:xfrm rot="18404053">
            <a:off x="3672271" y="7236997"/>
            <a:ext cx="622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</a:t>
            </a:r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endParaRPr lang="it-IT" sz="1200" b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9" name="CasellaDiTesto 468"/>
          <p:cNvSpPr txBox="1"/>
          <p:nvPr/>
        </p:nvSpPr>
        <p:spPr>
          <a:xfrm rot="2824035">
            <a:off x="4580321" y="7217947"/>
            <a:ext cx="622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</a:t>
            </a:r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  <a:endParaRPr lang="it-IT" sz="1200" b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4850860" y="1746737"/>
            <a:ext cx="1565438" cy="1261715"/>
            <a:chOff x="7128444" y="1746737"/>
            <a:chExt cx="1565438" cy="1261715"/>
          </a:xfrm>
        </p:grpSpPr>
        <p:sp>
          <p:nvSpPr>
            <p:cNvPr id="455" name="Ovale 454"/>
            <p:cNvSpPr/>
            <p:nvPr/>
          </p:nvSpPr>
          <p:spPr>
            <a:xfrm>
              <a:off x="7147764" y="2310949"/>
              <a:ext cx="108000" cy="108000"/>
            </a:xfrm>
            <a:prstGeom prst="ellipse">
              <a:avLst/>
            </a:pr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1350"/>
            </a:p>
          </p:txBody>
        </p:sp>
        <p:sp>
          <p:nvSpPr>
            <p:cNvPr id="456" name="CasellaDiTesto 455"/>
            <p:cNvSpPr txBox="1"/>
            <p:nvPr/>
          </p:nvSpPr>
          <p:spPr>
            <a:xfrm>
              <a:off x="7202739" y="2236617"/>
              <a:ext cx="64633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b="1" dirty="0" err="1" smtClean="0"/>
                <a:t>Glucose</a:t>
              </a:r>
              <a:endParaRPr lang="it-IT" sz="1100" b="1" dirty="0"/>
            </a:p>
          </p:txBody>
        </p:sp>
        <p:sp>
          <p:nvSpPr>
            <p:cNvPr id="457" name="Ovale 456"/>
            <p:cNvSpPr/>
            <p:nvPr/>
          </p:nvSpPr>
          <p:spPr>
            <a:xfrm>
              <a:off x="7146898" y="2473760"/>
              <a:ext cx="108000" cy="108000"/>
            </a:xfrm>
            <a:prstGeom prst="ellipse">
              <a:avLst/>
            </a:pr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t-IT" sz="1350"/>
            </a:p>
          </p:txBody>
        </p:sp>
        <p:sp>
          <p:nvSpPr>
            <p:cNvPr id="458" name="CasellaDiTesto 457"/>
            <p:cNvSpPr txBox="1"/>
            <p:nvPr/>
          </p:nvSpPr>
          <p:spPr>
            <a:xfrm>
              <a:off x="7201873" y="2399428"/>
              <a:ext cx="72968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b="1" dirty="0" err="1" smtClean="0"/>
                <a:t>Mannose</a:t>
              </a:r>
              <a:endParaRPr lang="it-IT" sz="1100" b="1" dirty="0"/>
            </a:p>
          </p:txBody>
        </p:sp>
        <p:grpSp>
          <p:nvGrpSpPr>
            <p:cNvPr id="3" name="Gruppo 2"/>
            <p:cNvGrpSpPr/>
            <p:nvPr/>
          </p:nvGrpSpPr>
          <p:grpSpPr>
            <a:xfrm>
              <a:off x="7128444" y="1746737"/>
              <a:ext cx="1565438" cy="1261715"/>
              <a:chOff x="7128441" y="1746737"/>
              <a:chExt cx="1565438" cy="1261715"/>
            </a:xfrm>
          </p:grpSpPr>
          <p:sp>
            <p:nvSpPr>
              <p:cNvPr id="358" name="Rettangolo 357"/>
              <p:cNvSpPr/>
              <p:nvPr/>
            </p:nvSpPr>
            <p:spPr>
              <a:xfrm rot="2720945">
                <a:off x="7148470" y="2833312"/>
                <a:ext cx="108000" cy="108000"/>
              </a:xfrm>
              <a:prstGeom prst="rect">
                <a:avLst/>
              </a:prstGeom>
              <a:solidFill>
                <a:srgbClr val="D6009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it-IT" dirty="0"/>
              </a:p>
            </p:txBody>
          </p:sp>
          <p:sp>
            <p:nvSpPr>
              <p:cNvPr id="437" name="Triangolo isoscele 436"/>
              <p:cNvSpPr/>
              <p:nvPr/>
            </p:nvSpPr>
            <p:spPr>
              <a:xfrm>
                <a:off x="7137671" y="2641330"/>
                <a:ext cx="144000" cy="108000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61" name="Ovale 460"/>
              <p:cNvSpPr/>
              <p:nvPr/>
            </p:nvSpPr>
            <p:spPr>
              <a:xfrm>
                <a:off x="7138565" y="2151003"/>
                <a:ext cx="108000" cy="108000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it-IT"/>
              </a:p>
            </p:txBody>
          </p:sp>
          <p:sp>
            <p:nvSpPr>
              <p:cNvPr id="462" name="Rettangolo 461"/>
              <p:cNvSpPr/>
              <p:nvPr/>
            </p:nvSpPr>
            <p:spPr>
              <a:xfrm>
                <a:off x="7128441" y="1831811"/>
                <a:ext cx="108000" cy="10800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it-IT"/>
              </a:p>
            </p:txBody>
          </p:sp>
          <p:sp>
            <p:nvSpPr>
              <p:cNvPr id="463" name="Rettangolo 462"/>
              <p:cNvSpPr/>
              <p:nvPr/>
            </p:nvSpPr>
            <p:spPr>
              <a:xfrm>
                <a:off x="7136439" y="1995865"/>
                <a:ext cx="108000" cy="10800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it-IT"/>
              </a:p>
            </p:txBody>
          </p:sp>
          <p:sp>
            <p:nvSpPr>
              <p:cNvPr id="465" name="CasellaDiTesto 464"/>
              <p:cNvSpPr txBox="1"/>
              <p:nvPr/>
            </p:nvSpPr>
            <p:spPr>
              <a:xfrm>
                <a:off x="7175515" y="1746737"/>
                <a:ext cx="151836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100" b="1" dirty="0" smtClean="0"/>
                  <a:t>N-</a:t>
                </a:r>
                <a:r>
                  <a:rPr lang="it-IT" sz="1100" b="1" dirty="0" err="1" smtClean="0"/>
                  <a:t>acetylgalactosamine</a:t>
                </a:r>
                <a:endParaRPr lang="it-IT" sz="1100" b="1" dirty="0"/>
              </a:p>
            </p:txBody>
          </p:sp>
          <p:sp>
            <p:nvSpPr>
              <p:cNvPr id="466" name="CasellaDiTesto 465"/>
              <p:cNvSpPr txBox="1"/>
              <p:nvPr/>
            </p:nvSpPr>
            <p:spPr>
              <a:xfrm>
                <a:off x="7186044" y="1918544"/>
                <a:ext cx="144943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100" b="1" dirty="0" smtClean="0"/>
                  <a:t>N-</a:t>
                </a:r>
                <a:r>
                  <a:rPr lang="it-IT" sz="1100" b="1" dirty="0" err="1" smtClean="0"/>
                  <a:t>acetylglucosamine</a:t>
                </a:r>
                <a:endParaRPr lang="it-IT" sz="1100" b="1" dirty="0"/>
              </a:p>
            </p:txBody>
          </p:sp>
          <p:sp>
            <p:nvSpPr>
              <p:cNvPr id="467" name="CasellaDiTesto 466"/>
              <p:cNvSpPr txBox="1"/>
              <p:nvPr/>
            </p:nvSpPr>
            <p:spPr>
              <a:xfrm>
                <a:off x="7203948" y="2076413"/>
                <a:ext cx="75854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100" b="1" dirty="0" err="1" smtClean="0"/>
                  <a:t>Galactose</a:t>
                </a:r>
                <a:endParaRPr lang="it-IT" sz="1100" b="1" dirty="0"/>
              </a:p>
            </p:txBody>
          </p:sp>
          <p:sp>
            <p:nvSpPr>
              <p:cNvPr id="470" name="CasellaDiTesto 469"/>
              <p:cNvSpPr txBox="1"/>
              <p:nvPr/>
            </p:nvSpPr>
            <p:spPr>
              <a:xfrm>
                <a:off x="7221848" y="2565582"/>
                <a:ext cx="61747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100" b="1" dirty="0" err="1" smtClean="0"/>
                  <a:t>Fucose</a:t>
                </a:r>
                <a:r>
                  <a:rPr lang="it-IT" sz="1100" b="1" dirty="0" smtClean="0"/>
                  <a:t> </a:t>
                </a:r>
                <a:endParaRPr lang="it-IT" sz="1100" b="1" dirty="0"/>
              </a:p>
            </p:txBody>
          </p:sp>
          <p:sp>
            <p:nvSpPr>
              <p:cNvPr id="471" name="CasellaDiTesto 470"/>
              <p:cNvSpPr txBox="1"/>
              <p:nvPr/>
            </p:nvSpPr>
            <p:spPr>
              <a:xfrm>
                <a:off x="7234144" y="2746842"/>
                <a:ext cx="75693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100" b="1" dirty="0" err="1" smtClean="0"/>
                  <a:t>Sialic</a:t>
                </a:r>
                <a:r>
                  <a:rPr lang="it-IT" sz="1100" b="1" dirty="0" smtClean="0"/>
                  <a:t> acid</a:t>
                </a:r>
                <a:endParaRPr lang="it-IT" sz="1100" b="1" dirty="0"/>
              </a:p>
            </p:txBody>
          </p:sp>
        </p:grpSp>
      </p:grpSp>
      <p:sp>
        <p:nvSpPr>
          <p:cNvPr id="4" name="Rettangolo 3"/>
          <p:cNvSpPr/>
          <p:nvPr/>
        </p:nvSpPr>
        <p:spPr>
          <a:xfrm>
            <a:off x="200492" y="8473931"/>
            <a:ext cx="6485120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Fig. </a:t>
            </a: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S2.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Carbohydrate structures and glycosyltransferases involved in their biosynthesis. </a:t>
            </a:r>
            <a:endParaRPr lang="it-IT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57" name="CasellaDiTesto 356"/>
          <p:cNvSpPr txBox="1"/>
          <p:nvPr/>
        </p:nvSpPr>
        <p:spPr>
          <a:xfrm>
            <a:off x="2054968" y="78756"/>
            <a:ext cx="993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Sialyl-6-T</a:t>
            </a:r>
            <a:endParaRPr lang="it-IT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778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739</TotalTime>
  <Words>155</Words>
  <Application>Microsoft Office PowerPoint</Application>
  <PresentationFormat>Presentazione su schermo (4:3)</PresentationFormat>
  <Paragraphs>108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Fabio Dall'Olio</dc:creator>
  <cp:lastModifiedBy>Fabio Dall'Olio</cp:lastModifiedBy>
  <cp:revision>50</cp:revision>
  <dcterms:created xsi:type="dcterms:W3CDTF">2021-01-15T09:22:31Z</dcterms:created>
  <dcterms:modified xsi:type="dcterms:W3CDTF">2021-03-30T12:05:12Z</dcterms:modified>
</cp:coreProperties>
</file>