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 = '1.0' encoding = 'UTF-8' standalone = 'yes'?>
<Relationships xmlns="http://schemas.openxmlformats.org/package/2006/relationships">
   <Relationship Id="rId1" Type="http://schemas.openxmlformats.org/officeDocument/2006/relationships/officeDocument" Target="ppt/presentation.xml"/>
   <Relationship Id="rId2" Type="http://schemas.openxmlformats.org/package/2006/relationships/metadata/thumbnail" Target="docProps/thumbnail.jpeg"/>
   <Relationship Id="rId3" Type="http://schemas.openxmlformats.org/package/2006/relationships/metadata/core-properties" Target="docProps/core.xml"/>
   <Relationship Id="rId4" Type="http://schemas.openxmlformats.org/officeDocument/2006/relationships/extended-properties" Target="docProps/app.xml"/>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906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30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 = '1.0' encoding = 'UTF-8' standalone = 'yes'?>
<Relationships xmlns="http://schemas.openxmlformats.org/package/2006/relationships">
   <Relationship Id="rId1" Type="http://schemas.openxmlformats.org/officeDocument/2006/relationships/slideMaster" Target="slideMasters/slideMaster1.xml"/>
   <Relationship Id="rId2" Type="http://schemas.openxmlformats.org/officeDocument/2006/relationships/slide" Target="slides/slide1.xml"/>
   <Relationship Id="rId3" Type="http://schemas.openxmlformats.org/officeDocument/2006/relationships/presProps" Target="presProps.xml"/>
   <Relationship Id="rId4" Type="http://schemas.openxmlformats.org/officeDocument/2006/relationships/viewProps" Target="viewProps.xml"/>
   <Relationship Id="rId5" Type="http://schemas.openxmlformats.org/officeDocument/2006/relationships/theme" Target="theme/theme1.xml"/>
   <Relationship Id="rId6" Type="http://schemas.openxmlformats.org/officeDocument/2006/relationships/tableStyles" Target="tableStyles.xml"/>
</Relationships>
</file>

<file path=ppt/slideLayouts/_rels/slideLayout1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10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11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2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3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4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5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6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7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8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9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EBD-65BE-486C-B398-FBF5963AB479}" type="datetimeFigureOut">
              <a:rPr lang="it-IT" smtClean="0"/>
              <a:t>16/02/2018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ED2-90BE-4AD4-BEA5-B18410F323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2918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EBD-65BE-486C-B398-FBF5963AB479}" type="datetimeFigureOut">
              <a:rPr lang="it-IT" smtClean="0"/>
              <a:t>16/02/2018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ED2-90BE-4AD4-BEA5-B18410F323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5751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EBD-65BE-486C-B398-FBF5963AB479}" type="datetimeFigureOut">
              <a:rPr lang="it-IT" smtClean="0"/>
              <a:t>16/02/2018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ED2-90BE-4AD4-BEA5-B18410F323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655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EBD-65BE-486C-B398-FBF5963AB479}" type="datetimeFigureOut">
              <a:rPr lang="it-IT" smtClean="0"/>
              <a:t>16/02/2018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ED2-90BE-4AD4-BEA5-B18410F323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7408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EBD-65BE-486C-B398-FBF5963AB479}" type="datetimeFigureOut">
              <a:rPr lang="it-IT" smtClean="0"/>
              <a:t>16/02/2018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ED2-90BE-4AD4-BEA5-B18410F323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4292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EBD-65BE-486C-B398-FBF5963AB479}" type="datetimeFigureOut">
              <a:rPr lang="it-IT" smtClean="0"/>
              <a:t>16/02/2018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ED2-90BE-4AD4-BEA5-B18410F323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9413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EBD-65BE-486C-B398-FBF5963AB479}" type="datetimeFigureOut">
              <a:rPr lang="it-IT" smtClean="0"/>
              <a:t>16/02/2018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ED2-90BE-4AD4-BEA5-B18410F323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728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EBD-65BE-486C-B398-FBF5963AB479}" type="datetimeFigureOut">
              <a:rPr lang="it-IT" smtClean="0"/>
              <a:t>16/02/2018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ED2-90BE-4AD4-BEA5-B18410F323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8526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EBD-65BE-486C-B398-FBF5963AB479}" type="datetimeFigureOut">
              <a:rPr lang="it-IT" smtClean="0"/>
              <a:t>16/02/2018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ED2-90BE-4AD4-BEA5-B18410F323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5570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EBD-65BE-486C-B398-FBF5963AB479}" type="datetimeFigureOut">
              <a:rPr lang="it-IT" smtClean="0"/>
              <a:t>16/02/2018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ED2-90BE-4AD4-BEA5-B18410F323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3372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EBD-65BE-486C-B398-FBF5963AB479}" type="datetimeFigureOut">
              <a:rPr lang="it-IT" smtClean="0"/>
              <a:t>16/02/2018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ED2-90BE-4AD4-BEA5-B18410F323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7350170"/>
      </p:ext>
    </p:extLst>
  </p:cSld>
  <p:clrMapOvr>
    <a:masterClrMapping/>
  </p:clrMapOvr>
</p:sldLayout>
</file>

<file path=ppt/slideMasters/_rels/slideMaster1.xml.rels><?xml version = '1.0' encoding = 'UTF-8' standalone = 'yes'?>
<Relationships xmlns="http://schemas.openxmlformats.org/package/2006/relationships">
   <Relationship Id="rId1" Type="http://schemas.openxmlformats.org/officeDocument/2006/relationships/slideLayout" Target="../slideLayouts/slideLayout1.xml"/>
   <Relationship Id="rId10" Type="http://schemas.openxmlformats.org/officeDocument/2006/relationships/slideLayout" Target="../slideLayouts/slideLayout10.xml"/>
   <Relationship Id="rId11" Type="http://schemas.openxmlformats.org/officeDocument/2006/relationships/slideLayout" Target="../slideLayouts/slideLayout11.xml"/>
   <Relationship Id="rId12" Type="http://schemas.openxmlformats.org/officeDocument/2006/relationships/theme" Target="../theme/theme1.xml"/>
   <Relationship Id="rId2" Type="http://schemas.openxmlformats.org/officeDocument/2006/relationships/slideLayout" Target="../slideLayouts/slideLayout2.xml"/>
   <Relationship Id="rId3" Type="http://schemas.openxmlformats.org/officeDocument/2006/relationships/slideLayout" Target="../slideLayouts/slideLayout3.xml"/>
   <Relationship Id="rId4" Type="http://schemas.openxmlformats.org/officeDocument/2006/relationships/slideLayout" Target="../slideLayouts/slideLayout4.xml"/>
   <Relationship Id="rId5" Type="http://schemas.openxmlformats.org/officeDocument/2006/relationships/slideLayout" Target="../slideLayouts/slideLayout5.xml"/>
   <Relationship Id="rId6" Type="http://schemas.openxmlformats.org/officeDocument/2006/relationships/slideLayout" Target="../slideLayouts/slideLayout6.xml"/>
   <Relationship Id="rId7" Type="http://schemas.openxmlformats.org/officeDocument/2006/relationships/slideLayout" Target="../slideLayouts/slideLayout7.xml"/>
   <Relationship Id="rId8" Type="http://schemas.openxmlformats.org/officeDocument/2006/relationships/slideLayout" Target="../slideLayouts/slideLayout8.xml"/>
   <Relationship Id="rId9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4AEBD-65BE-486C-B398-FBF5963AB479}" type="datetimeFigureOut">
              <a:rPr lang="it-IT" smtClean="0"/>
              <a:t>16/02/2018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CBED2-90BE-4AD4-BEA5-B18410F323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3144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 = '1.0' encoding = 'UTF-8' standalone = 'yes'?>
<Relationships xmlns="http://schemas.openxmlformats.org/package/2006/relationships">
   <Relationship Id="rId1" Type="http://schemas.openxmlformats.org/officeDocument/2006/relationships/slideLayout" Target="../slideLayouts/slideLayout7.xml"/>
   <Relationship Id="rId2" Type="http://schemas.openxmlformats.org/officeDocument/2006/relationships/image" Target="../media/image1.png"/>
   <Relationship Id="rId3" Type="http://schemas.microsoft.com/office/2007/relationships/hdphoto" Target="../media/hdphoto1.wdp"/>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731520" y="4103638"/>
            <a:ext cx="5583936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it-IT" sz="11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Fig. </a:t>
            </a:r>
            <a:r>
              <a:rPr lang="en-US" altLang="it-IT" sz="1100" b="1" smtClean="0">
                <a:solidFill>
                  <a:srgbClr val="000000"/>
                </a:solidFill>
                <a:latin typeface="Arial" panose="020B0604020202020204" pitchFamily="34" charset="0"/>
              </a:rPr>
              <a:t>S1. </a:t>
            </a:r>
            <a:r>
              <a:rPr lang="en-US" altLang="it-IT" sz="1100" dirty="0">
                <a:solidFill>
                  <a:srgbClr val="000000"/>
                </a:solidFill>
                <a:latin typeface="Arial" panose="020B0604020202020204" pitchFamily="34" charset="0"/>
              </a:rPr>
              <a:t>Intact CLV3-mGFP5 rapidly disappears in Arabidopsis protoplasts</a:t>
            </a:r>
            <a:r>
              <a:rPr lang="en-US" altLang="it-IT" sz="1100" dirty="0" smtClean="0">
                <a:solidFill>
                  <a:srgbClr val="000000"/>
                </a:solidFill>
                <a:latin typeface="Arial" panose="020B0604020202020204" pitchFamily="34" charset="0"/>
              </a:rPr>
              <a:t>. Protoplasts </a:t>
            </a:r>
            <a:r>
              <a:rPr lang="en-US" altLang="it-IT" sz="1100" dirty="0">
                <a:solidFill>
                  <a:srgbClr val="000000"/>
                </a:solidFill>
                <a:latin typeface="Arial" panose="020B0604020202020204" pitchFamily="34" charset="0"/>
              </a:rPr>
              <a:t>prepared from rosette leaves of Arabidopsis (</a:t>
            </a:r>
            <a:r>
              <a:rPr lang="en-US" altLang="it-IT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Wassilewskija</a:t>
            </a:r>
            <a:r>
              <a:rPr lang="en-US" altLang="it-IT" sz="1100" dirty="0">
                <a:solidFill>
                  <a:srgbClr val="000000"/>
                </a:solidFill>
                <a:latin typeface="Arial" panose="020B0604020202020204" pitchFamily="34" charset="0"/>
              </a:rPr>
              <a:t> ecotype) were transformed with plasmids encoding </a:t>
            </a:r>
            <a:r>
              <a:rPr lang="en-US" altLang="it-IT" sz="1100" dirty="0" smtClean="0">
                <a:solidFill>
                  <a:srgbClr val="000000"/>
                </a:solidFill>
                <a:latin typeface="Arial" panose="020B0604020202020204" pitchFamily="34" charset="0"/>
              </a:rPr>
              <a:t>CLV3-mGFP5 </a:t>
            </a:r>
            <a:r>
              <a:rPr lang="en-US" altLang="it-IT" sz="1100" dirty="0">
                <a:solidFill>
                  <a:srgbClr val="000000"/>
                </a:solidFill>
                <a:latin typeface="Arial" panose="020B0604020202020204" pitchFamily="34" charset="0"/>
              </a:rPr>
              <a:t>or empty plasmid (Co) as a control. Transformed protoplasts were then pulse-labeled for 1 h with [35S]Met and [35S]</a:t>
            </a:r>
            <a:r>
              <a:rPr lang="en-US" altLang="it-IT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Cys</a:t>
            </a:r>
            <a:r>
              <a:rPr lang="en-US" altLang="it-IT" sz="1100" dirty="0">
                <a:solidFill>
                  <a:srgbClr val="000000"/>
                </a:solidFill>
                <a:latin typeface="Arial" panose="020B0604020202020204" pitchFamily="34" charset="0"/>
              </a:rPr>
              <a:t> and subjected to chase for the indicated h. Homogenates of protoplasts were </a:t>
            </a:r>
            <a:r>
              <a:rPr lang="en-US" altLang="it-IT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immunoselected</a:t>
            </a:r>
            <a:r>
              <a:rPr lang="en-US" altLang="it-IT" sz="1100" dirty="0">
                <a:solidFill>
                  <a:srgbClr val="000000"/>
                </a:solidFill>
                <a:latin typeface="Arial" panose="020B0604020202020204" pitchFamily="34" charset="0"/>
              </a:rPr>
              <a:t> with anti-GFP </a:t>
            </a:r>
            <a:r>
              <a:rPr lang="en-US" altLang="it-IT" sz="1100" dirty="0" smtClean="0">
                <a:solidFill>
                  <a:srgbClr val="000000"/>
                </a:solidFill>
                <a:latin typeface="Arial" panose="020B0604020202020204" pitchFamily="34" charset="0"/>
              </a:rPr>
              <a:t>serum and analyzed by </a:t>
            </a:r>
            <a:r>
              <a:rPr lang="en-US" altLang="it-IT" sz="1100" dirty="0">
                <a:solidFill>
                  <a:srgbClr val="000000"/>
                </a:solidFill>
                <a:latin typeface="Arial" panose="020B0604020202020204" pitchFamily="34" charset="0"/>
              </a:rPr>
              <a:t>SDS-PAGE and fluorography. The positions of molecular mass markers (in </a:t>
            </a:r>
            <a:r>
              <a:rPr lang="en-US" altLang="it-IT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kD</a:t>
            </a:r>
            <a:r>
              <a:rPr lang="en-US" altLang="it-IT" sz="1100" dirty="0">
                <a:solidFill>
                  <a:srgbClr val="000000"/>
                </a:solidFill>
                <a:latin typeface="Arial" panose="020B0604020202020204" pitchFamily="34" charset="0"/>
              </a:rPr>
              <a:t>) are shown at right.</a:t>
            </a:r>
            <a:r>
              <a:rPr lang="it-IT" altLang="it-IT" sz="11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13" name="Picture 26" descr="clavatasandrofig2a2_cropp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861" y="2228342"/>
            <a:ext cx="127000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23"/>
          <p:cNvSpPr txBox="1">
            <a:spLocks noChangeArrowheads="1"/>
          </p:cNvSpPr>
          <p:nvPr/>
        </p:nvSpPr>
        <p:spPr bwMode="auto">
          <a:xfrm>
            <a:off x="3800011" y="3009392"/>
            <a:ext cx="40427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3497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34972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34972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3497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3497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49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49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49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49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it-IT" sz="1000">
                <a:cs typeface="Arial" panose="020B0604020202020204" pitchFamily="34" charset="0"/>
              </a:rPr>
              <a:t>- 30</a:t>
            </a:r>
          </a:p>
        </p:txBody>
      </p: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3795249" y="2229930"/>
            <a:ext cx="40427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3497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34972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34972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3497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3497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49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49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49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49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it-IT" sz="1000" dirty="0">
                <a:cs typeface="Arial" panose="020B0604020202020204" pitchFamily="34" charset="0"/>
              </a:rPr>
              <a:t>- 46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1987531" y="2023555"/>
            <a:ext cx="186621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000" dirty="0" err="1">
                <a:cs typeface="Arial" panose="020B0604020202020204" pitchFamily="34" charset="0"/>
              </a:rPr>
              <a:t>chase</a:t>
            </a:r>
            <a:r>
              <a:rPr lang="it-IT" altLang="it-IT" sz="1000" dirty="0">
                <a:cs typeface="Arial" panose="020B0604020202020204" pitchFamily="34" charset="0"/>
              </a:rPr>
              <a:t> h:    </a:t>
            </a:r>
            <a:r>
              <a:rPr lang="it-IT" altLang="it-IT" sz="1000" dirty="0" smtClean="0">
                <a:cs typeface="Arial" panose="020B0604020202020204" pitchFamily="34" charset="0"/>
              </a:rPr>
              <a:t>0     0     </a:t>
            </a:r>
            <a:r>
              <a:rPr lang="it-IT" altLang="it-IT" sz="1000" dirty="0">
                <a:cs typeface="Arial" panose="020B0604020202020204" pitchFamily="34" charset="0"/>
              </a:rPr>
              <a:t>1   </a:t>
            </a:r>
            <a:r>
              <a:rPr lang="it-IT" altLang="it-IT" sz="1000" dirty="0" smtClean="0">
                <a:cs typeface="Arial" panose="020B0604020202020204" pitchFamily="34" charset="0"/>
              </a:rPr>
              <a:t>  </a:t>
            </a:r>
            <a:r>
              <a:rPr lang="it-IT" altLang="it-IT" sz="1000" dirty="0">
                <a:cs typeface="Arial" panose="020B0604020202020204" pitchFamily="34" charset="0"/>
              </a:rPr>
              <a:t>2   </a:t>
            </a:r>
            <a:r>
              <a:rPr lang="it-IT" altLang="it-IT" sz="1000" dirty="0" smtClean="0">
                <a:cs typeface="Arial" panose="020B0604020202020204" pitchFamily="34" charset="0"/>
              </a:rPr>
              <a:t>  </a:t>
            </a:r>
            <a:r>
              <a:rPr lang="it-IT" altLang="it-IT" sz="1000" dirty="0">
                <a:cs typeface="Arial" panose="020B0604020202020204" pitchFamily="34" charset="0"/>
              </a:rPr>
              <a:t>3</a:t>
            </a:r>
          </a:p>
        </p:txBody>
      </p:sp>
      <p:sp>
        <p:nvSpPr>
          <p:cNvPr id="22" name="Line 30"/>
          <p:cNvSpPr>
            <a:spLocks noChangeShapeType="1"/>
          </p:cNvSpPr>
          <p:nvPr/>
        </p:nvSpPr>
        <p:spPr bwMode="auto">
          <a:xfrm>
            <a:off x="2891870" y="2033873"/>
            <a:ext cx="9096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it-IT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Line 31"/>
          <p:cNvSpPr>
            <a:spLocks noChangeShapeType="1"/>
          </p:cNvSpPr>
          <p:nvPr/>
        </p:nvSpPr>
        <p:spPr bwMode="auto">
          <a:xfrm>
            <a:off x="2601357" y="2033873"/>
            <a:ext cx="242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it-IT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Box 32"/>
          <p:cNvSpPr txBox="1">
            <a:spLocks noChangeArrowheads="1"/>
          </p:cNvSpPr>
          <p:nvPr/>
        </p:nvSpPr>
        <p:spPr bwMode="auto">
          <a:xfrm>
            <a:off x="2556613" y="1829040"/>
            <a:ext cx="3561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it-IT" altLang="it-IT" sz="1000">
                <a:cs typeface="Arial" panose="020B0604020202020204" pitchFamily="34" charset="0"/>
              </a:rPr>
              <a:t>Co</a:t>
            </a:r>
          </a:p>
        </p:txBody>
      </p:sp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2882253" y="1829040"/>
            <a:ext cx="100219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000" dirty="0" smtClean="0">
                <a:cs typeface="Arial" panose="020B0604020202020204" pitchFamily="34" charset="0"/>
              </a:rPr>
              <a:t>CLV3-mGFP5</a:t>
            </a:r>
            <a:endParaRPr lang="en-GB" altLang="it-IT" sz="1000" dirty="0">
              <a:cs typeface="Arial" panose="020B0604020202020204" pitchFamily="34" charset="0"/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5399821" y="7619369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Fig. S1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1702163" y="2754112"/>
            <a:ext cx="854450" cy="215444"/>
            <a:chOff x="952873" y="2790965"/>
            <a:chExt cx="854450" cy="215444"/>
          </a:xfrm>
        </p:grpSpPr>
        <p:sp>
          <p:nvSpPr>
            <p:cNvPr id="12" name="Text Box 46"/>
            <p:cNvSpPr txBox="1">
              <a:spLocks noChangeArrowheads="1"/>
            </p:cNvSpPr>
            <p:nvPr/>
          </p:nvSpPr>
          <p:spPr bwMode="auto">
            <a:xfrm>
              <a:off x="952873" y="2790965"/>
              <a:ext cx="84189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it-IT" altLang="it-IT" sz="800" b="1" dirty="0" smtClean="0">
                  <a:cs typeface="Arial" panose="020B0604020202020204" pitchFamily="34" charset="0"/>
                </a:rPr>
                <a:t>CLV3-mGFP5</a:t>
              </a:r>
              <a:endParaRPr lang="it-IT" altLang="it-IT" sz="800" b="1" dirty="0">
                <a:cs typeface="Arial" panose="020B0604020202020204" pitchFamily="34" charset="0"/>
              </a:endParaRPr>
            </a:p>
          </p:txBody>
        </p:sp>
        <p:sp>
          <p:nvSpPr>
            <p:cNvPr id="14" name="AutoShape 49"/>
            <p:cNvSpPr>
              <a:spLocks noChangeArrowheads="1"/>
            </p:cNvSpPr>
            <p:nvPr/>
          </p:nvSpPr>
          <p:spPr bwMode="auto">
            <a:xfrm rot="5400000">
              <a:off x="1745411" y="2867731"/>
              <a:ext cx="61912" cy="61912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endParaRPr lang="it-IT" altLang="it-IT" sz="800" b="1"/>
            </a:p>
          </p:txBody>
        </p:sp>
      </p:grpSp>
    </p:spTree>
    <p:extLst>
      <p:ext uri="{BB962C8B-B14F-4D97-AF65-F5344CB8AC3E}">
        <p14:creationId xmlns:p14="http://schemas.microsoft.com/office/powerpoint/2010/main" val="196087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</TotalTime>
  <Words>110</Words>
  <Application>Microsoft Office PowerPoint</Application>
  <PresentationFormat>A4 (21x29,7 cm)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15.0000</AppVersion>
  <Manager/>
  <HyperlinkBase/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