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658"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061" autoAdjust="0"/>
  </p:normalViewPr>
  <p:slideViewPr>
    <p:cSldViewPr snapToGrid="0">
      <p:cViewPr varScale="1">
        <p:scale>
          <a:sx n="58" d="100"/>
          <a:sy n="58" d="100"/>
        </p:scale>
        <p:origin x="2611" y="72"/>
      </p:cViewPr>
      <p:guideLst/>
    </p:cSldViewPr>
  </p:slideViewPr>
  <p:notesTextViewPr>
    <p:cViewPr>
      <p:scale>
        <a:sx n="1" d="1"/>
        <a:sy n="1" d="1"/>
      </p:scale>
      <p:origin x="0" y="0"/>
    </p:cViewPr>
  </p:notesTextViewPr>
  <p:sorterViewPr>
    <p:cViewPr>
      <p:scale>
        <a:sx n="100" d="100"/>
        <a:sy n="100" d="100"/>
      </p:scale>
      <p:origin x="0" y="-522"/>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FE3EB-067A-4241-9554-3B052775987E}" type="datetimeFigureOut">
              <a:rPr lang="en-US" smtClean="0"/>
              <a:t>7/16/2026</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7C2F28-95F8-4BD3-86B5-42C2F1318A5D}" type="slidenum">
              <a:rPr lang="en-US" smtClean="0"/>
              <a:t>‹N›</a:t>
            </a:fld>
            <a:endParaRPr lang="en-US"/>
          </a:p>
        </p:txBody>
      </p:sp>
    </p:spTree>
    <p:extLst>
      <p:ext uri="{BB962C8B-B14F-4D97-AF65-F5344CB8AC3E}">
        <p14:creationId xmlns:p14="http://schemas.microsoft.com/office/powerpoint/2010/main" val="3294883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Supplemental Figure 1: Fibrosis in the atria of aged and young rabbits.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a:t>
            </a:r>
            <a:r>
              <a:rPr lang="en-US" sz="1200" kern="1200" dirty="0">
                <a:solidFill>
                  <a:schemeClr val="tx1"/>
                </a:solidFill>
                <a:effectLst/>
                <a:latin typeface="+mn-lt"/>
                <a:ea typeface="+mn-ea"/>
                <a:cs typeface="+mn-cs"/>
              </a:rPr>
              <a:t> Representative M. Trichrome images of aged (4y6m) and young rabbit atria (11m). The scale bar of aged animal’s 2x image is 6mm. The sale bar of young animal’s 2x image is 4mm. Scale bars of 40x images are 60µm. </a:t>
            </a:r>
            <a:r>
              <a:rPr lang="en-US" sz="1200" b="1" kern="1200" dirty="0">
                <a:solidFill>
                  <a:schemeClr val="tx1"/>
                </a:solidFill>
                <a:effectLst/>
                <a:latin typeface="+mn-lt"/>
                <a:ea typeface="+mn-ea"/>
                <a:cs typeface="+mn-cs"/>
              </a:rPr>
              <a:t>(B)</a:t>
            </a:r>
            <a:r>
              <a:rPr lang="en-US" sz="1200" kern="1200" dirty="0">
                <a:solidFill>
                  <a:schemeClr val="tx1"/>
                </a:solidFill>
                <a:effectLst/>
                <a:latin typeface="+mn-lt"/>
                <a:ea typeface="+mn-ea"/>
                <a:cs typeface="+mn-cs"/>
              </a:rPr>
              <a:t> Quantification of percent fibrosis per chamber. Scatter plots = </a:t>
            </a:r>
            <a:r>
              <a:rPr lang="en-US" sz="1200" kern="1200" dirty="0" err="1">
                <a:solidFill>
                  <a:schemeClr val="tx1"/>
                </a:solidFill>
                <a:effectLst/>
                <a:latin typeface="+mn-lt"/>
                <a:ea typeface="+mn-ea"/>
                <a:cs typeface="+mn-cs"/>
              </a:rPr>
              <a:t>Mean±SEM</a:t>
            </a:r>
            <a:r>
              <a:rPr lang="en-US" sz="1200" kern="1200" dirty="0">
                <a:solidFill>
                  <a:schemeClr val="tx1"/>
                </a:solidFill>
                <a:effectLst/>
                <a:latin typeface="+mn-lt"/>
                <a:ea typeface="+mn-ea"/>
                <a:cs typeface="+mn-cs"/>
              </a:rPr>
              <a:t>, N=5 aged and N=7 young rabbits, Mann-Whitney U test. </a:t>
            </a:r>
          </a:p>
        </p:txBody>
      </p:sp>
      <p:sp>
        <p:nvSpPr>
          <p:cNvPr id="4" name="Slide Number Placeholder 3"/>
          <p:cNvSpPr>
            <a:spLocks noGrp="1"/>
          </p:cNvSpPr>
          <p:nvPr>
            <p:ph type="sldNum" sz="quarter" idx="5"/>
          </p:nvPr>
        </p:nvSpPr>
        <p:spPr/>
        <p:txBody>
          <a:bodyPr/>
          <a:lstStyle/>
          <a:p>
            <a:fld id="{787C2F28-95F8-4BD3-86B5-42C2F1318A5D}" type="slidenum">
              <a:rPr lang="en-US" smtClean="0"/>
              <a:t>1</a:t>
            </a:fld>
            <a:endParaRPr lang="en-US"/>
          </a:p>
        </p:txBody>
      </p:sp>
    </p:spTree>
    <p:extLst>
      <p:ext uri="{BB962C8B-B14F-4D97-AF65-F5344CB8AC3E}">
        <p14:creationId xmlns:p14="http://schemas.microsoft.com/office/powerpoint/2010/main" val="3499143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6858000" cy="9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39471" y="1027289"/>
            <a:ext cx="6065044" cy="4470400"/>
          </a:xfrm>
        </p:spPr>
        <p:txBody>
          <a:bodyPr anchor="b">
            <a:noAutofit/>
          </a:bodyPr>
          <a:lstStyle>
            <a:lvl1pPr algn="l">
              <a:lnSpc>
                <a:spcPct val="80000"/>
              </a:lnSpc>
              <a:defRPr sz="4950" spc="-68"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375476" y="5609168"/>
            <a:ext cx="5190863" cy="2194560"/>
          </a:xfrm>
        </p:spPr>
        <p:txBody>
          <a:bodyPr>
            <a:normAutofit/>
          </a:bodyPr>
          <a:lstStyle>
            <a:lvl1pPr marL="0" indent="0" algn="l">
              <a:buNone/>
              <a:defRPr sz="1800">
                <a:solidFill>
                  <a:schemeClr val="bg1"/>
                </a:solidFill>
                <a:latin typeface="+mj-lt"/>
              </a:defRPr>
            </a:lvl1pPr>
            <a:lvl2pPr marL="257175" indent="0" algn="ctr">
              <a:buNone/>
              <a:defRPr sz="1575"/>
            </a:lvl2pPr>
            <a:lvl3pPr marL="514350" indent="0" algn="ctr">
              <a:buNone/>
              <a:defRPr sz="1350"/>
            </a:lvl3pPr>
            <a:lvl4pPr marL="771525" indent="0" algn="ctr">
              <a:buNone/>
              <a:defRPr sz="1125"/>
            </a:lvl4pPr>
            <a:lvl5pPr marL="1028700" indent="0" algn="ctr">
              <a:buNone/>
              <a:defRPr sz="1125"/>
            </a:lvl5pPr>
            <a:lvl6pPr marL="1285875" indent="0" algn="ctr">
              <a:buNone/>
              <a:defRPr sz="1125"/>
            </a:lvl6pPr>
            <a:lvl7pPr marL="1543050" indent="0" algn="ctr">
              <a:buNone/>
              <a:defRPr sz="1125"/>
            </a:lvl7pPr>
            <a:lvl8pPr marL="1800225" indent="0" algn="ctr">
              <a:buNone/>
              <a:defRPr sz="1125"/>
            </a:lvl8pPr>
            <a:lvl9pPr marL="2057400" indent="0" algn="ctr">
              <a:buNone/>
              <a:defRPr sz="1125"/>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7C842FC0-6144-47B9-AD67-E0D3D8AA1786}" type="datetimeFigureOut">
              <a:rPr lang="en-US" smtClean="0"/>
              <a:t>7/16/2026</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194640FB-6D81-4453-9A67-EE3805FA58BF}" type="slidenum">
              <a:rPr lang="en-US" smtClean="0"/>
              <a:t>‹N›</a:t>
            </a:fld>
            <a:endParaRPr lang="en-US"/>
          </a:p>
        </p:txBody>
      </p:sp>
    </p:spTree>
    <p:extLst>
      <p:ext uri="{BB962C8B-B14F-4D97-AF65-F5344CB8AC3E}">
        <p14:creationId xmlns:p14="http://schemas.microsoft.com/office/powerpoint/2010/main" val="2202858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842FC0-6144-47B9-AD67-E0D3D8AA1786}" type="datetimeFigureOut">
              <a:rPr lang="en-US" smtClean="0"/>
              <a:t>7/16/2026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1813560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18472" y="927100"/>
            <a:ext cx="1478756" cy="6400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33983" y="952501"/>
            <a:ext cx="4350544" cy="7200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842FC0-6144-47B9-AD67-E0D3D8AA1786}" type="datetimeFigureOut">
              <a:rPr lang="en-US" smtClean="0"/>
              <a:t>7/16/2026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20309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842FC0-6144-47B9-AD67-E0D3D8AA1786}" type="datetimeFigureOut">
              <a:rPr lang="en-US" smtClean="0"/>
              <a:t>7/16/2026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1409706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9471" y="1023225"/>
            <a:ext cx="6064187" cy="4474464"/>
          </a:xfrm>
        </p:spPr>
        <p:txBody>
          <a:bodyPr anchor="b">
            <a:normAutofit/>
          </a:bodyPr>
          <a:lstStyle>
            <a:lvl1pPr>
              <a:lnSpc>
                <a:spcPct val="80000"/>
              </a:lnSpc>
              <a:defRPr sz="495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375475" y="5605612"/>
            <a:ext cx="5189792" cy="2194560"/>
          </a:xfrm>
        </p:spPr>
        <p:txBody>
          <a:bodyPr anchor="t">
            <a:normAutofit/>
          </a:bodyPr>
          <a:lstStyle>
            <a:lvl1pPr marL="0" indent="0">
              <a:buNone/>
              <a:defRPr sz="1800">
                <a:solidFill>
                  <a:schemeClr val="tx1"/>
                </a:solidFill>
                <a:latin typeface="+mj-lt"/>
              </a:defRPr>
            </a:lvl1pPr>
            <a:lvl2pPr marL="257175" indent="0">
              <a:buNone/>
              <a:defRPr sz="1013">
                <a:solidFill>
                  <a:schemeClr val="tx1">
                    <a:tint val="75000"/>
                  </a:schemeClr>
                </a:solidFill>
              </a:defRPr>
            </a:lvl2pPr>
            <a:lvl3pPr marL="514350" indent="0">
              <a:buNone/>
              <a:defRPr sz="900">
                <a:solidFill>
                  <a:schemeClr val="tx1">
                    <a:tint val="75000"/>
                  </a:schemeClr>
                </a:solidFill>
              </a:defRPr>
            </a:lvl3pPr>
            <a:lvl4pPr marL="771525" indent="0">
              <a:buNone/>
              <a:defRPr sz="788">
                <a:solidFill>
                  <a:schemeClr val="tx1">
                    <a:tint val="75000"/>
                  </a:schemeClr>
                </a:solidFill>
              </a:defRPr>
            </a:lvl4pPr>
            <a:lvl5pPr marL="1028700" indent="0">
              <a:buNone/>
              <a:defRPr sz="788">
                <a:solidFill>
                  <a:schemeClr val="tx1">
                    <a:tint val="75000"/>
                  </a:schemeClr>
                </a:solidFill>
              </a:defRPr>
            </a:lvl5pPr>
            <a:lvl6pPr marL="1285875" indent="0">
              <a:buNone/>
              <a:defRPr sz="788">
                <a:solidFill>
                  <a:schemeClr val="tx1">
                    <a:tint val="75000"/>
                  </a:schemeClr>
                </a:solidFill>
              </a:defRPr>
            </a:lvl6pPr>
            <a:lvl7pPr marL="1543050" indent="0">
              <a:buNone/>
              <a:defRPr sz="788">
                <a:solidFill>
                  <a:schemeClr val="tx1">
                    <a:tint val="75000"/>
                  </a:schemeClr>
                </a:solidFill>
              </a:defRPr>
            </a:lvl7pPr>
            <a:lvl8pPr marL="1800225" indent="0">
              <a:buNone/>
              <a:defRPr sz="788">
                <a:solidFill>
                  <a:schemeClr val="tx1">
                    <a:tint val="75000"/>
                  </a:schemeClr>
                </a:solidFill>
              </a:defRPr>
            </a:lvl8pPr>
            <a:lvl9pPr marL="2057400" indent="0">
              <a:buNone/>
              <a:defRPr sz="78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842FC0-6144-47B9-AD67-E0D3D8AA1786}" type="datetimeFigureOut">
              <a:rPr lang="en-US" smtClean="0"/>
              <a:t>7/16/2026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2447518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0619" y="2664179"/>
            <a:ext cx="2623185" cy="5023104"/>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381373" y="2664179"/>
            <a:ext cx="2623185" cy="5023104"/>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842FC0-6144-47B9-AD67-E0D3D8AA1786}" type="datetimeFigureOut">
              <a:rPr lang="en-US" smtClean="0"/>
              <a:t>7/16/2026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41407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0619" y="2720623"/>
            <a:ext cx="2623185" cy="964533"/>
          </a:xfrm>
        </p:spPr>
        <p:txBody>
          <a:bodyPr anchor="ctr">
            <a:normAutofit/>
          </a:bodyPr>
          <a:lstStyle>
            <a:lvl1pPr marL="0" indent="0">
              <a:buNone/>
              <a:defRPr sz="1238" b="0" cap="all" baseline="0">
                <a:solidFill>
                  <a:schemeClr val="tx1">
                    <a:lumMod val="85000"/>
                    <a:lumOff val="15000"/>
                  </a:schemeClr>
                </a:solidFill>
                <a:latin typeface="+mj-lt"/>
              </a:defRPr>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380619" y="3670779"/>
            <a:ext cx="2623185" cy="4267200"/>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379280" y="2717913"/>
            <a:ext cx="2623185" cy="963168"/>
          </a:xfrm>
        </p:spPr>
        <p:txBody>
          <a:bodyPr anchor="ctr">
            <a:normAutofit/>
          </a:bodyPr>
          <a:lstStyle>
            <a:lvl1pPr marL="0" indent="0">
              <a:buNone/>
              <a:defRPr sz="1238" b="0" cap="all" baseline="0">
                <a:solidFill>
                  <a:schemeClr val="tx1">
                    <a:lumMod val="85000"/>
                    <a:lumOff val="15000"/>
                  </a:schemeClr>
                </a:solidFill>
                <a:latin typeface="+mj-lt"/>
              </a:defRPr>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3379280" y="3667987"/>
            <a:ext cx="2623185" cy="4267200"/>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842FC0-6144-47B9-AD67-E0D3D8AA1786}" type="datetimeFigureOut">
              <a:rPr lang="en-US" smtClean="0"/>
              <a:t>7/16/2026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501988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842FC0-6144-47B9-AD67-E0D3D8AA1786}" type="datetimeFigureOut">
              <a:rPr lang="en-US" smtClean="0"/>
              <a:t>7/16/2026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2123966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42FC0-6144-47B9-AD67-E0D3D8AA1786}" type="datetimeFigureOut">
              <a:rPr lang="en-US" smtClean="0"/>
              <a:t>7/16/2026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4640FB-6D81-4453-9A67-EE3805FA58BF}" type="slidenum">
              <a:rPr lang="en-US" smtClean="0"/>
              <a:t>‹N›</a:t>
            </a:fld>
            <a:endParaRPr lang="en-US"/>
          </a:p>
        </p:txBody>
      </p:sp>
    </p:spTree>
    <p:extLst>
      <p:ext uri="{BB962C8B-B14F-4D97-AF65-F5344CB8AC3E}">
        <p14:creationId xmlns:p14="http://schemas.microsoft.com/office/powerpoint/2010/main" val="3162834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4286250" y="0"/>
            <a:ext cx="2571750" cy="9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4647040" y="723043"/>
            <a:ext cx="1903095" cy="2560320"/>
          </a:xfrm>
        </p:spPr>
        <p:txBody>
          <a:bodyPr anchor="b">
            <a:noAutofit/>
          </a:bodyPr>
          <a:lstStyle>
            <a:lvl1pPr>
              <a:lnSpc>
                <a:spcPct val="85000"/>
              </a:lnSpc>
              <a:defRPr sz="225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28625" y="1016000"/>
            <a:ext cx="3429000" cy="6096000"/>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655240" y="3349085"/>
            <a:ext cx="1911668" cy="4169316"/>
          </a:xfrm>
        </p:spPr>
        <p:txBody>
          <a:bodyPr>
            <a:normAutofit/>
          </a:bodyPr>
          <a:lstStyle>
            <a:lvl1pPr marL="0" marR="0" indent="0" algn="l" defTabSz="514350" rtl="0" eaLnBrk="1" fontAlgn="auto" latinLnBrk="0" hangingPunct="1">
              <a:lnSpc>
                <a:spcPct val="100000"/>
              </a:lnSpc>
              <a:spcBef>
                <a:spcPts val="675"/>
              </a:spcBef>
              <a:spcAft>
                <a:spcPts val="0"/>
              </a:spcAft>
              <a:buClrTx/>
              <a:buSzTx/>
              <a:buFontTx/>
              <a:buNone/>
              <a:tabLst/>
              <a:defRPr sz="1013">
                <a:solidFill>
                  <a:srgbClr val="262626"/>
                </a:solidFill>
              </a:defRPr>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marL="0" marR="0" lvl="0" indent="0" algn="l" defTabSz="514350" rtl="0" eaLnBrk="1" fontAlgn="auto" latinLnBrk="0" hangingPunct="1">
              <a:lnSpc>
                <a:spcPct val="100000"/>
              </a:lnSpc>
              <a:spcBef>
                <a:spcPts val="788"/>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7C842FC0-6144-47B9-AD67-E0D3D8AA1786}" type="datetimeFigureOut">
              <a:rPr lang="en-US" smtClean="0"/>
              <a:t>7/16/2026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194640FB-6D81-4453-9A67-EE3805FA58BF}" type="slidenum">
              <a:rPr lang="en-US" smtClean="0"/>
              <a:t>‹N›</a:t>
            </a:fld>
            <a:endParaRPr lang="en-US"/>
          </a:p>
        </p:txBody>
      </p:sp>
    </p:spTree>
    <p:extLst>
      <p:ext uri="{BB962C8B-B14F-4D97-AF65-F5344CB8AC3E}">
        <p14:creationId xmlns:p14="http://schemas.microsoft.com/office/powerpoint/2010/main" val="3846210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5188" y="7224890"/>
            <a:ext cx="6064187" cy="817711"/>
          </a:xfrm>
        </p:spPr>
        <p:txBody>
          <a:bodyPr anchor="b">
            <a:normAutofit/>
          </a:bodyPr>
          <a:lstStyle>
            <a:lvl1pPr>
              <a:defRPr sz="18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858000" cy="7107936"/>
          </a:xfrm>
          <a:solidFill>
            <a:schemeClr val="accent1">
              <a:lumMod val="20000"/>
              <a:lumOff val="80000"/>
            </a:schemeClr>
          </a:solidFill>
        </p:spPr>
        <p:txBody>
          <a:bodyPr anchor="t"/>
          <a:lstStyle>
            <a:lvl1pPr marL="0" indent="0" algn="ctr">
              <a:spcBef>
                <a:spcPts val="450"/>
              </a:spcBef>
              <a:buNone/>
              <a:defRPr sz="1800">
                <a:solidFill>
                  <a:schemeClr val="tx1">
                    <a:lumMod val="75000"/>
                    <a:lumOff val="25000"/>
                  </a:schemeClr>
                </a:solidFill>
              </a:defRPr>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a:t>Click icon to add picture</a:t>
            </a:r>
            <a:endParaRPr lang="en-US" dirty="0"/>
          </a:p>
        </p:txBody>
      </p:sp>
      <p:sp>
        <p:nvSpPr>
          <p:cNvPr id="4" name="Text Placeholder 3"/>
          <p:cNvSpPr>
            <a:spLocks noGrp="1"/>
          </p:cNvSpPr>
          <p:nvPr>
            <p:ph type="body" sz="half" idx="2"/>
          </p:nvPr>
        </p:nvSpPr>
        <p:spPr>
          <a:xfrm>
            <a:off x="380619" y="7879647"/>
            <a:ext cx="5191506" cy="711200"/>
          </a:xfrm>
        </p:spPr>
        <p:txBody>
          <a:bodyPr>
            <a:normAutofit/>
          </a:bodyPr>
          <a:lstStyle>
            <a:lvl1pPr marL="0" indent="0">
              <a:lnSpc>
                <a:spcPct val="90000"/>
              </a:lnSpc>
              <a:buNone/>
              <a:defRPr sz="788">
                <a:solidFill>
                  <a:srgbClr val="262626"/>
                </a:solidFill>
              </a:defRPr>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7C842FC0-6144-47B9-AD67-E0D3D8AA1786}" type="datetimeFigureOut">
              <a:rPr lang="en-US" smtClean="0"/>
              <a:t>7/16/2026</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194640FB-6D81-4453-9A67-EE3805FA58BF}" type="slidenum">
              <a:rPr lang="en-US" smtClean="0"/>
              <a:t>‹N›</a:t>
            </a:fld>
            <a:endParaRPr lang="en-US"/>
          </a:p>
        </p:txBody>
      </p:sp>
    </p:spTree>
    <p:extLst>
      <p:ext uri="{BB962C8B-B14F-4D97-AF65-F5344CB8AC3E}">
        <p14:creationId xmlns:p14="http://schemas.microsoft.com/office/powerpoint/2010/main" val="77265051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9689" y="666044"/>
            <a:ext cx="6059686" cy="221093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80619" y="2682241"/>
            <a:ext cx="6048970" cy="5021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85763" y="8549929"/>
            <a:ext cx="2314575" cy="304800"/>
          </a:xfrm>
          <a:prstGeom prst="rect">
            <a:avLst/>
          </a:prstGeom>
        </p:spPr>
        <p:txBody>
          <a:bodyPr vert="horz" lIns="91440" tIns="45720" rIns="91440" bIns="45720" rtlCol="0" anchor="ctr"/>
          <a:lstStyle>
            <a:lvl1pPr algn="l">
              <a:defRPr sz="534">
                <a:solidFill>
                  <a:schemeClr val="tx1">
                    <a:alpha val="80000"/>
                  </a:schemeClr>
                </a:solidFill>
              </a:defRPr>
            </a:lvl1pPr>
          </a:lstStyle>
          <a:p>
            <a:fld id="{7C842FC0-6144-47B9-AD67-E0D3D8AA1786}" type="datetimeFigureOut">
              <a:rPr lang="en-US" smtClean="0"/>
              <a:t>7/16/2026</a:t>
            </a:fld>
            <a:endParaRPr lang="en-US"/>
          </a:p>
        </p:txBody>
      </p:sp>
      <p:sp>
        <p:nvSpPr>
          <p:cNvPr id="5" name="Footer Placeholder 4"/>
          <p:cNvSpPr>
            <a:spLocks noGrp="1"/>
          </p:cNvSpPr>
          <p:nvPr>
            <p:ph type="ftr" sz="quarter" idx="3"/>
          </p:nvPr>
        </p:nvSpPr>
        <p:spPr>
          <a:xfrm>
            <a:off x="385763" y="8739596"/>
            <a:ext cx="2828925" cy="304800"/>
          </a:xfrm>
          <a:prstGeom prst="rect">
            <a:avLst/>
          </a:prstGeom>
        </p:spPr>
        <p:txBody>
          <a:bodyPr vert="horz" lIns="91440" tIns="45720" rIns="91440" bIns="45720" rtlCol="0" anchor="ctr"/>
          <a:lstStyle>
            <a:lvl1pPr algn="l">
              <a:defRPr sz="534"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4929708" y="7835217"/>
            <a:ext cx="1645920" cy="1862719"/>
          </a:xfrm>
          <a:prstGeom prst="rect">
            <a:avLst/>
          </a:prstGeom>
        </p:spPr>
        <p:txBody>
          <a:bodyPr vert="horz" lIns="91440" tIns="45720" rIns="91440" bIns="45720" rtlCol="0" anchor="b"/>
          <a:lstStyle>
            <a:lvl1pPr algn="r">
              <a:defRPr sz="5794" b="0">
                <a:ln>
                  <a:noFill/>
                </a:ln>
                <a:solidFill>
                  <a:schemeClr val="accent1">
                    <a:alpha val="25000"/>
                  </a:schemeClr>
                </a:solidFill>
                <a:latin typeface="+mj-lt"/>
              </a:defRPr>
            </a:lvl1pPr>
          </a:lstStyle>
          <a:p>
            <a:fld id="{194640FB-6D81-4453-9A67-EE3805FA58BF}" type="slidenum">
              <a:rPr lang="en-US" smtClean="0"/>
              <a:t>‹N›</a:t>
            </a:fld>
            <a:endParaRPr lang="en-US"/>
          </a:p>
        </p:txBody>
      </p:sp>
    </p:spTree>
    <p:extLst>
      <p:ext uri="{BB962C8B-B14F-4D97-AF65-F5344CB8AC3E}">
        <p14:creationId xmlns:p14="http://schemas.microsoft.com/office/powerpoint/2010/main" val="228319850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14350" rtl="0" eaLnBrk="1" latinLnBrk="0" hangingPunct="1">
        <a:lnSpc>
          <a:spcPct val="85000"/>
        </a:lnSpc>
        <a:spcBef>
          <a:spcPct val="0"/>
        </a:spcBef>
        <a:buNone/>
        <a:defRPr sz="3038" kern="1200" spc="-68" baseline="0">
          <a:solidFill>
            <a:schemeClr val="accent1"/>
          </a:solidFill>
          <a:latin typeface="+mj-lt"/>
          <a:ea typeface="+mj-ea"/>
          <a:cs typeface="+mj-cs"/>
        </a:defRPr>
      </a:lvl1pPr>
    </p:titleStyle>
    <p:bodyStyle>
      <a:lvl1pPr marL="51435" indent="-51435" algn="l" defTabSz="514350" rtl="0" eaLnBrk="1" latinLnBrk="0" hangingPunct="1">
        <a:lnSpc>
          <a:spcPct val="85000"/>
        </a:lnSpc>
        <a:spcBef>
          <a:spcPts val="731"/>
        </a:spcBef>
        <a:buFont typeface="Arial" pitchFamily="34" charset="0"/>
        <a:buChar char=" "/>
        <a:defRPr sz="1350" kern="1200">
          <a:solidFill>
            <a:schemeClr val="tx1">
              <a:lumMod val="85000"/>
              <a:lumOff val="15000"/>
            </a:schemeClr>
          </a:solidFill>
          <a:latin typeface="+mn-lt"/>
          <a:ea typeface="+mn-ea"/>
          <a:cs typeface="+mn-cs"/>
        </a:defRPr>
      </a:lvl1pPr>
      <a:lvl2pPr marL="195453" indent="-192881" algn="l" defTabSz="514350" rtl="0" eaLnBrk="1" latinLnBrk="0" hangingPunct="1">
        <a:lnSpc>
          <a:spcPct val="85000"/>
        </a:lnSpc>
        <a:spcBef>
          <a:spcPts val="338"/>
        </a:spcBef>
        <a:buFont typeface="Arial" pitchFamily="34" charset="0"/>
        <a:buChar char=" "/>
        <a:defRPr sz="1350" kern="1200">
          <a:solidFill>
            <a:schemeClr val="tx1">
              <a:lumMod val="85000"/>
              <a:lumOff val="15000"/>
            </a:schemeClr>
          </a:solidFill>
          <a:latin typeface="+mn-lt"/>
          <a:ea typeface="+mn-ea"/>
          <a:cs typeface="+mn-cs"/>
        </a:defRPr>
      </a:lvl2pPr>
      <a:lvl3pPr marL="308610" indent="-308610" algn="l" defTabSz="514350" rtl="0" eaLnBrk="1" latinLnBrk="0" hangingPunct="1">
        <a:lnSpc>
          <a:spcPct val="85000"/>
        </a:lnSpc>
        <a:spcBef>
          <a:spcPts val="338"/>
        </a:spcBef>
        <a:buFont typeface="Arial" pitchFamily="34" charset="0"/>
        <a:buChar char=" "/>
        <a:defRPr sz="1125" i="1" kern="1200">
          <a:solidFill>
            <a:schemeClr val="tx1">
              <a:lumMod val="85000"/>
              <a:lumOff val="15000"/>
            </a:schemeClr>
          </a:solidFill>
          <a:latin typeface="+mn-lt"/>
          <a:ea typeface="+mn-ea"/>
          <a:cs typeface="+mn-cs"/>
        </a:defRPr>
      </a:lvl3pPr>
      <a:lvl4pPr marL="462915" indent="-462915" algn="l" defTabSz="514350" rtl="0" eaLnBrk="1" latinLnBrk="0" hangingPunct="1">
        <a:lnSpc>
          <a:spcPct val="85000"/>
        </a:lnSpc>
        <a:spcBef>
          <a:spcPts val="338"/>
        </a:spcBef>
        <a:buFont typeface="Arial" pitchFamily="34" charset="0"/>
        <a:buChar char=" "/>
        <a:defRPr sz="1013" kern="1200">
          <a:solidFill>
            <a:schemeClr val="tx1">
              <a:lumMod val="85000"/>
              <a:lumOff val="15000"/>
            </a:schemeClr>
          </a:solidFill>
          <a:latin typeface="+mn-lt"/>
          <a:ea typeface="+mn-ea"/>
          <a:cs typeface="+mn-cs"/>
        </a:defRPr>
      </a:lvl4pPr>
      <a:lvl5pPr marL="617220" indent="-617220" algn="l" defTabSz="514350" rtl="0" eaLnBrk="1" latinLnBrk="0" hangingPunct="1">
        <a:lnSpc>
          <a:spcPct val="85000"/>
        </a:lnSpc>
        <a:spcBef>
          <a:spcPts val="338"/>
        </a:spcBef>
        <a:buFont typeface="Arial" pitchFamily="34" charset="0"/>
        <a:buChar char=" "/>
        <a:defRPr sz="1013" kern="1200">
          <a:solidFill>
            <a:schemeClr val="tx1">
              <a:lumMod val="85000"/>
              <a:lumOff val="15000"/>
            </a:schemeClr>
          </a:solidFill>
          <a:latin typeface="+mn-lt"/>
          <a:ea typeface="+mn-ea"/>
          <a:cs typeface="+mn-cs"/>
        </a:defRPr>
      </a:lvl5pPr>
      <a:lvl6pPr marL="675000" indent="-128588" algn="l" defTabSz="514350" rtl="0" eaLnBrk="1" latinLnBrk="0" hangingPunct="1">
        <a:lnSpc>
          <a:spcPct val="85000"/>
        </a:lnSpc>
        <a:spcBef>
          <a:spcPts val="338"/>
        </a:spcBef>
        <a:buFont typeface="Arial" pitchFamily="34" charset="0"/>
        <a:buChar char=" "/>
        <a:defRPr sz="1013" kern="1200">
          <a:solidFill>
            <a:schemeClr val="tx1">
              <a:lumMod val="85000"/>
              <a:lumOff val="15000"/>
            </a:schemeClr>
          </a:solidFill>
          <a:latin typeface="+mn-lt"/>
          <a:ea typeface="+mn-ea"/>
          <a:cs typeface="+mn-cs"/>
        </a:defRPr>
      </a:lvl6pPr>
      <a:lvl7pPr marL="787500" indent="-128588" algn="l" defTabSz="514350" rtl="0" eaLnBrk="1" latinLnBrk="0" hangingPunct="1">
        <a:lnSpc>
          <a:spcPct val="85000"/>
        </a:lnSpc>
        <a:spcBef>
          <a:spcPts val="338"/>
        </a:spcBef>
        <a:buFont typeface="Arial" pitchFamily="34" charset="0"/>
        <a:buChar char=" "/>
        <a:defRPr sz="1013" kern="1200">
          <a:solidFill>
            <a:schemeClr val="tx1">
              <a:lumMod val="85000"/>
              <a:lumOff val="15000"/>
            </a:schemeClr>
          </a:solidFill>
          <a:latin typeface="+mn-lt"/>
          <a:ea typeface="+mn-ea"/>
          <a:cs typeface="+mn-cs"/>
        </a:defRPr>
      </a:lvl7pPr>
      <a:lvl8pPr marL="900000" indent="-128588" algn="l" defTabSz="514350" rtl="0" eaLnBrk="1" latinLnBrk="0" hangingPunct="1">
        <a:lnSpc>
          <a:spcPct val="85000"/>
        </a:lnSpc>
        <a:spcBef>
          <a:spcPts val="338"/>
        </a:spcBef>
        <a:buFont typeface="Arial" pitchFamily="34" charset="0"/>
        <a:buChar char=" "/>
        <a:defRPr sz="1013" kern="1200">
          <a:solidFill>
            <a:schemeClr val="tx1">
              <a:lumMod val="85000"/>
              <a:lumOff val="15000"/>
            </a:schemeClr>
          </a:solidFill>
          <a:latin typeface="+mn-lt"/>
          <a:ea typeface="+mn-ea"/>
          <a:cs typeface="+mn-cs"/>
        </a:defRPr>
      </a:lvl8pPr>
      <a:lvl9pPr marL="1012500" indent="-128588" algn="l" defTabSz="514350" rtl="0" eaLnBrk="1" latinLnBrk="0" hangingPunct="1">
        <a:lnSpc>
          <a:spcPct val="85000"/>
        </a:lnSpc>
        <a:spcBef>
          <a:spcPts val="338"/>
        </a:spcBef>
        <a:buFont typeface="Arial" pitchFamily="34" charset="0"/>
        <a:buChar char=" "/>
        <a:defRPr sz="1013" kern="1200">
          <a:solidFill>
            <a:schemeClr val="tx1">
              <a:lumMod val="85000"/>
              <a:lumOff val="15000"/>
            </a:schemeClr>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7"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145A22D-7BE6-242F-ACA3-3724EFBE5024}"/>
              </a:ext>
            </a:extLst>
          </p:cNvPr>
          <p:cNvSpPr txBox="1"/>
          <p:nvPr/>
        </p:nvSpPr>
        <p:spPr>
          <a:xfrm>
            <a:off x="0" y="-58956"/>
            <a:ext cx="6497052" cy="646331"/>
          </a:xfrm>
          <a:prstGeom prst="rect">
            <a:avLst/>
          </a:prstGeom>
          <a:noFill/>
        </p:spPr>
        <p:txBody>
          <a:bodyPr wrap="square">
            <a:spAutoFit/>
          </a:bodyPr>
          <a:lstStyle/>
          <a:p>
            <a:r>
              <a:rPr lang="en-US" sz="1800" b="1" dirty="0">
                <a:effectLst/>
                <a:latin typeface="Arial" panose="020B0604020202020204" pitchFamily="34" charset="0"/>
                <a:ea typeface="Calibri" panose="020F0502020204030204" pitchFamily="34" charset="0"/>
                <a:cs typeface="Arial" panose="020B0604020202020204" pitchFamily="34" charset="0"/>
              </a:rPr>
              <a:t>Supplemental Figure 1</a:t>
            </a:r>
            <a:r>
              <a:rPr lang="en-US" sz="1800" b="1"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Fibrosis in the atria of aged and young rabbits</a:t>
            </a:r>
            <a:endParaRPr lang="en-US" sz="18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D4510C68-8658-E180-A6F9-D8E43A9DC774}"/>
              </a:ext>
            </a:extLst>
          </p:cNvPr>
          <p:cNvGrpSpPr/>
          <p:nvPr/>
        </p:nvGrpSpPr>
        <p:grpSpPr>
          <a:xfrm>
            <a:off x="93299" y="676328"/>
            <a:ext cx="6627494" cy="2964878"/>
            <a:chOff x="93299" y="676328"/>
            <a:chExt cx="6627494" cy="2964878"/>
          </a:xfrm>
        </p:grpSpPr>
        <p:grpSp>
          <p:nvGrpSpPr>
            <p:cNvPr id="3" name="Group 2">
              <a:extLst>
                <a:ext uri="{FF2B5EF4-FFF2-40B4-BE49-F238E27FC236}">
                  <a16:creationId xmlns:a16="http://schemas.microsoft.com/office/drawing/2014/main" id="{D9669108-8D6F-4B89-73DB-A8C7F3346D15}"/>
                </a:ext>
              </a:extLst>
            </p:cNvPr>
            <p:cNvGrpSpPr/>
            <p:nvPr/>
          </p:nvGrpSpPr>
          <p:grpSpPr>
            <a:xfrm>
              <a:off x="93299" y="676328"/>
              <a:ext cx="3939678" cy="2964878"/>
              <a:chOff x="673959" y="2015318"/>
              <a:chExt cx="6608556" cy="4575825"/>
            </a:xfrm>
          </p:grpSpPr>
          <p:pic>
            <p:nvPicPr>
              <p:cNvPr id="4" name="Picture 3">
                <a:extLst>
                  <a:ext uri="{FF2B5EF4-FFF2-40B4-BE49-F238E27FC236}">
                    <a16:creationId xmlns:a16="http://schemas.microsoft.com/office/drawing/2014/main" id="{2CE6F27B-371D-C546-4106-170E1E85CE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4775" y="4776856"/>
                <a:ext cx="2907740" cy="1789588"/>
              </a:xfrm>
              <a:prstGeom prst="rect">
                <a:avLst/>
              </a:prstGeom>
            </p:spPr>
          </p:pic>
          <p:pic>
            <p:nvPicPr>
              <p:cNvPr id="5" name="Picture 4" descr="A picture containing text, map&#10;&#10;Description automatically generated">
                <a:extLst>
                  <a:ext uri="{FF2B5EF4-FFF2-40B4-BE49-F238E27FC236}">
                    <a16:creationId xmlns:a16="http://schemas.microsoft.com/office/drawing/2014/main" id="{B8B2FB6C-C301-0A90-D439-EE3957E0DDA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13" t="2133" r="15217" b="4010"/>
              <a:stretch/>
            </p:blipFill>
            <p:spPr>
              <a:xfrm>
                <a:off x="1293466" y="4776856"/>
                <a:ext cx="2971048" cy="1814287"/>
              </a:xfrm>
              <a:prstGeom prst="rect">
                <a:avLst/>
              </a:prstGeom>
            </p:spPr>
          </p:pic>
          <p:pic>
            <p:nvPicPr>
              <p:cNvPr id="6" name="Picture 5" descr="A screenshot of a computer&#10;&#10;Description automatically generated with low confidence">
                <a:extLst>
                  <a:ext uri="{FF2B5EF4-FFF2-40B4-BE49-F238E27FC236}">
                    <a16:creationId xmlns:a16="http://schemas.microsoft.com/office/drawing/2014/main" id="{2FA3A746-71D1-73C1-ACFF-5EE3B7835E3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55337" y="2352346"/>
                <a:ext cx="2927177" cy="1809812"/>
              </a:xfrm>
              <a:prstGeom prst="rect">
                <a:avLst/>
              </a:prstGeom>
            </p:spPr>
          </p:pic>
          <p:pic>
            <p:nvPicPr>
              <p:cNvPr id="7" name="Picture 6" descr="A picture containing text, piece&#10;&#10;Description automatically generated">
                <a:extLst>
                  <a:ext uri="{FF2B5EF4-FFF2-40B4-BE49-F238E27FC236}">
                    <a16:creationId xmlns:a16="http://schemas.microsoft.com/office/drawing/2014/main" id="{A90988B9-DE18-E988-B734-77B29E02B12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65" t="6549" r="2414" b="6659"/>
              <a:stretch/>
            </p:blipFill>
            <p:spPr>
              <a:xfrm>
                <a:off x="1270216" y="2351186"/>
                <a:ext cx="2994297" cy="1814286"/>
              </a:xfrm>
              <a:prstGeom prst="rect">
                <a:avLst/>
              </a:prstGeom>
            </p:spPr>
          </p:pic>
          <p:sp>
            <p:nvSpPr>
              <p:cNvPr id="8" name="TextBox 7">
                <a:extLst>
                  <a:ext uri="{FF2B5EF4-FFF2-40B4-BE49-F238E27FC236}">
                    <a16:creationId xmlns:a16="http://schemas.microsoft.com/office/drawing/2014/main" id="{ACB1E91F-5E45-81F0-FE40-CDE7692B56F2}"/>
                  </a:ext>
                </a:extLst>
              </p:cNvPr>
              <p:cNvSpPr txBox="1"/>
              <p:nvPr/>
            </p:nvSpPr>
            <p:spPr>
              <a:xfrm>
                <a:off x="673959" y="2094655"/>
                <a:ext cx="432017" cy="427505"/>
              </a:xfrm>
              <a:prstGeom prst="rect">
                <a:avLst/>
              </a:prstGeom>
              <a:noFill/>
            </p:spPr>
            <p:txBody>
              <a:bodyPr wrap="square" lIns="0" tIns="0" rIns="0" bIns="0" rtlCol="0">
                <a:spAutoFit/>
              </a:bodyPr>
              <a:lstStyle/>
              <a:p>
                <a:r>
                  <a:rPr lang="en-US" dirty="0">
                    <a:latin typeface="Arial" panose="020B0604020202020204" pitchFamily="34" charset="0"/>
                    <a:cs typeface="Arial" panose="020B0604020202020204" pitchFamily="34" charset="0"/>
                  </a:rPr>
                  <a:t>A)</a:t>
                </a:r>
              </a:p>
            </p:txBody>
          </p:sp>
          <p:sp>
            <p:nvSpPr>
              <p:cNvPr id="9" name="TextBox 8">
                <a:extLst>
                  <a:ext uri="{FF2B5EF4-FFF2-40B4-BE49-F238E27FC236}">
                    <a16:creationId xmlns:a16="http://schemas.microsoft.com/office/drawing/2014/main" id="{34FBA425-788A-066E-BC73-1A67D9BA4B02}"/>
                  </a:ext>
                </a:extLst>
              </p:cNvPr>
              <p:cNvSpPr txBox="1"/>
              <p:nvPr/>
            </p:nvSpPr>
            <p:spPr>
              <a:xfrm>
                <a:off x="4202352" y="4449073"/>
                <a:ext cx="1679534" cy="427505"/>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Young</a:t>
                </a:r>
                <a:r>
                  <a:rPr lang="tr-TR" sz="1200" b="1" dirty="0">
                    <a:latin typeface="Arial" panose="020B0604020202020204" pitchFamily="34" charset="0"/>
                    <a:cs typeface="Arial" panose="020B0604020202020204" pitchFamily="34" charset="0"/>
                  </a:rPr>
                  <a:t> 40</a:t>
                </a:r>
                <a:r>
                  <a:rPr lang="en-US" sz="1200" b="1" dirty="0">
                    <a:latin typeface="Arial" panose="020B0604020202020204" pitchFamily="34" charset="0"/>
                    <a:cs typeface="Arial" panose="020B0604020202020204" pitchFamily="34" charset="0"/>
                  </a:rPr>
                  <a:t>x</a:t>
                </a:r>
              </a:p>
            </p:txBody>
          </p:sp>
          <p:sp>
            <p:nvSpPr>
              <p:cNvPr id="10" name="TextBox 9">
                <a:extLst>
                  <a:ext uri="{FF2B5EF4-FFF2-40B4-BE49-F238E27FC236}">
                    <a16:creationId xmlns:a16="http://schemas.microsoft.com/office/drawing/2014/main" id="{DD325737-92CF-99D1-5C1D-03AE19BD14E0}"/>
                  </a:ext>
                </a:extLst>
              </p:cNvPr>
              <p:cNvSpPr txBox="1"/>
              <p:nvPr/>
            </p:nvSpPr>
            <p:spPr>
              <a:xfrm>
                <a:off x="1132506" y="4451490"/>
                <a:ext cx="1669218" cy="427505"/>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Young</a:t>
                </a:r>
                <a:r>
                  <a:rPr lang="tr-TR" sz="1200" b="1" dirty="0">
                    <a:latin typeface="Arial" panose="020B0604020202020204" pitchFamily="34" charset="0"/>
                    <a:cs typeface="Arial" panose="020B0604020202020204" pitchFamily="34" charset="0"/>
                  </a:rPr>
                  <a:t> 2</a:t>
                </a:r>
                <a:r>
                  <a:rPr lang="en-US" sz="1200" b="1" dirty="0">
                    <a:latin typeface="Arial" panose="020B0604020202020204" pitchFamily="34" charset="0"/>
                    <a:cs typeface="Arial" panose="020B0604020202020204" pitchFamily="34" charset="0"/>
                  </a:rPr>
                  <a:t>x</a:t>
                </a:r>
              </a:p>
            </p:txBody>
          </p:sp>
          <p:sp>
            <p:nvSpPr>
              <p:cNvPr id="11" name="TextBox 10">
                <a:extLst>
                  <a:ext uri="{FF2B5EF4-FFF2-40B4-BE49-F238E27FC236}">
                    <a16:creationId xmlns:a16="http://schemas.microsoft.com/office/drawing/2014/main" id="{451A507E-5879-E822-4095-A08641B13F33}"/>
                  </a:ext>
                </a:extLst>
              </p:cNvPr>
              <p:cNvSpPr txBox="1"/>
              <p:nvPr/>
            </p:nvSpPr>
            <p:spPr>
              <a:xfrm>
                <a:off x="4202352" y="2015318"/>
                <a:ext cx="1679534" cy="427505"/>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Aged</a:t>
                </a:r>
                <a:r>
                  <a:rPr lang="tr-TR" sz="1200" b="1" dirty="0">
                    <a:latin typeface="Arial" panose="020B0604020202020204" pitchFamily="34" charset="0"/>
                    <a:cs typeface="Arial" panose="020B0604020202020204" pitchFamily="34" charset="0"/>
                  </a:rPr>
                  <a:t> 40</a:t>
                </a:r>
                <a:r>
                  <a:rPr lang="en-US" sz="1200" b="1" dirty="0">
                    <a:latin typeface="Arial" panose="020B0604020202020204" pitchFamily="34" charset="0"/>
                    <a:cs typeface="Arial" panose="020B0604020202020204" pitchFamily="34" charset="0"/>
                  </a:rPr>
                  <a:t>x</a:t>
                </a:r>
              </a:p>
            </p:txBody>
          </p:sp>
          <p:sp>
            <p:nvSpPr>
              <p:cNvPr id="12" name="TextBox 11">
                <a:extLst>
                  <a:ext uri="{FF2B5EF4-FFF2-40B4-BE49-F238E27FC236}">
                    <a16:creationId xmlns:a16="http://schemas.microsoft.com/office/drawing/2014/main" id="{AAC52A9B-2CC0-1405-4ACF-E412BF53D1D4}"/>
                  </a:ext>
                </a:extLst>
              </p:cNvPr>
              <p:cNvSpPr txBox="1"/>
              <p:nvPr/>
            </p:nvSpPr>
            <p:spPr>
              <a:xfrm>
                <a:off x="1120882" y="2016463"/>
                <a:ext cx="1361093" cy="427505"/>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Aged</a:t>
                </a:r>
                <a:r>
                  <a:rPr lang="tr-TR" sz="1200" b="1" dirty="0">
                    <a:latin typeface="Arial" panose="020B0604020202020204" pitchFamily="34" charset="0"/>
                    <a:cs typeface="Arial" panose="020B0604020202020204" pitchFamily="34" charset="0"/>
                  </a:rPr>
                  <a:t> 2</a:t>
                </a:r>
                <a:r>
                  <a:rPr lang="en-US" sz="1200" b="1" dirty="0">
                    <a:latin typeface="Arial" panose="020B0604020202020204" pitchFamily="34" charset="0"/>
                    <a:cs typeface="Arial" panose="020B0604020202020204" pitchFamily="34" charset="0"/>
                  </a:rPr>
                  <a:t>x</a:t>
                </a:r>
              </a:p>
            </p:txBody>
          </p:sp>
          <p:sp>
            <p:nvSpPr>
              <p:cNvPr id="15" name="TextBox 14">
                <a:extLst>
                  <a:ext uri="{FF2B5EF4-FFF2-40B4-BE49-F238E27FC236}">
                    <a16:creationId xmlns:a16="http://schemas.microsoft.com/office/drawing/2014/main" id="{C0B3A4BB-203F-E792-0817-0BAA1C6FC41E}"/>
                  </a:ext>
                </a:extLst>
              </p:cNvPr>
              <p:cNvSpPr txBox="1"/>
              <p:nvPr/>
            </p:nvSpPr>
            <p:spPr>
              <a:xfrm>
                <a:off x="3097763" y="3062691"/>
                <a:ext cx="767886" cy="475006"/>
              </a:xfrm>
              <a:prstGeom prst="rect">
                <a:avLst/>
              </a:prstGeom>
              <a:noFill/>
            </p:spPr>
            <p:txBody>
              <a:bodyPr wrap="square" rtlCol="0">
                <a:spAutoFit/>
              </a:bodyPr>
              <a:lstStyle/>
              <a:p>
                <a:r>
                  <a:rPr lang="tr-TR" sz="1400" b="1" dirty="0"/>
                  <a:t>LA</a:t>
                </a:r>
                <a:endParaRPr lang="en-US" b="1" dirty="0"/>
              </a:p>
            </p:txBody>
          </p:sp>
          <p:sp>
            <p:nvSpPr>
              <p:cNvPr id="16" name="TextBox 15">
                <a:extLst>
                  <a:ext uri="{FF2B5EF4-FFF2-40B4-BE49-F238E27FC236}">
                    <a16:creationId xmlns:a16="http://schemas.microsoft.com/office/drawing/2014/main" id="{3FFFA0A5-73DB-3F6C-01BA-97582F032262}"/>
                  </a:ext>
                </a:extLst>
              </p:cNvPr>
              <p:cNvSpPr txBox="1"/>
              <p:nvPr/>
            </p:nvSpPr>
            <p:spPr>
              <a:xfrm>
                <a:off x="3251775" y="5521009"/>
                <a:ext cx="613874" cy="475006"/>
              </a:xfrm>
              <a:prstGeom prst="rect">
                <a:avLst/>
              </a:prstGeom>
              <a:noFill/>
            </p:spPr>
            <p:txBody>
              <a:bodyPr wrap="square" rtlCol="0">
                <a:spAutoFit/>
              </a:bodyPr>
              <a:lstStyle/>
              <a:p>
                <a:r>
                  <a:rPr lang="tr-TR" sz="1400" b="1" dirty="0"/>
                  <a:t>LA</a:t>
                </a:r>
                <a:endParaRPr lang="en-US" b="1" dirty="0"/>
              </a:p>
            </p:txBody>
          </p:sp>
          <p:sp>
            <p:nvSpPr>
              <p:cNvPr id="17" name="TextBox 16">
                <a:extLst>
                  <a:ext uri="{FF2B5EF4-FFF2-40B4-BE49-F238E27FC236}">
                    <a16:creationId xmlns:a16="http://schemas.microsoft.com/office/drawing/2014/main" id="{A1294F3F-6A72-F19D-C1F4-EC5B0D204571}"/>
                  </a:ext>
                </a:extLst>
              </p:cNvPr>
              <p:cNvSpPr txBox="1"/>
              <p:nvPr/>
            </p:nvSpPr>
            <p:spPr>
              <a:xfrm>
                <a:off x="1931014" y="2896199"/>
                <a:ext cx="767886" cy="475006"/>
              </a:xfrm>
              <a:prstGeom prst="rect">
                <a:avLst/>
              </a:prstGeom>
              <a:noFill/>
            </p:spPr>
            <p:txBody>
              <a:bodyPr wrap="square" rtlCol="0">
                <a:spAutoFit/>
              </a:bodyPr>
              <a:lstStyle/>
              <a:p>
                <a:r>
                  <a:rPr lang="tr-TR" sz="1400" b="1" dirty="0"/>
                  <a:t>RA</a:t>
                </a:r>
                <a:endParaRPr lang="en-US" sz="1400" b="1" dirty="0"/>
              </a:p>
            </p:txBody>
          </p:sp>
          <p:sp>
            <p:nvSpPr>
              <p:cNvPr id="18" name="TextBox 17">
                <a:extLst>
                  <a:ext uri="{FF2B5EF4-FFF2-40B4-BE49-F238E27FC236}">
                    <a16:creationId xmlns:a16="http://schemas.microsoft.com/office/drawing/2014/main" id="{1D8E65E5-BB24-2F75-3A26-02B4649D3F2C}"/>
                  </a:ext>
                </a:extLst>
              </p:cNvPr>
              <p:cNvSpPr txBox="1"/>
              <p:nvPr/>
            </p:nvSpPr>
            <p:spPr>
              <a:xfrm>
                <a:off x="1830375" y="5688238"/>
                <a:ext cx="651600" cy="475006"/>
              </a:xfrm>
              <a:prstGeom prst="rect">
                <a:avLst/>
              </a:prstGeom>
              <a:noFill/>
            </p:spPr>
            <p:txBody>
              <a:bodyPr wrap="square" rtlCol="0">
                <a:spAutoFit/>
              </a:bodyPr>
              <a:lstStyle/>
              <a:p>
                <a:r>
                  <a:rPr lang="tr-TR" sz="1400" b="1" dirty="0"/>
                  <a:t>RA</a:t>
                </a:r>
                <a:endParaRPr lang="en-US" sz="1400" b="1" dirty="0"/>
              </a:p>
            </p:txBody>
          </p:sp>
          <p:sp>
            <p:nvSpPr>
              <p:cNvPr id="19" name="Rectangle 18">
                <a:extLst>
                  <a:ext uri="{FF2B5EF4-FFF2-40B4-BE49-F238E27FC236}">
                    <a16:creationId xmlns:a16="http://schemas.microsoft.com/office/drawing/2014/main" id="{4C7516D6-B5E8-FE7B-539B-C67C2BFB8041}"/>
                  </a:ext>
                </a:extLst>
              </p:cNvPr>
              <p:cNvSpPr/>
              <p:nvPr/>
            </p:nvSpPr>
            <p:spPr>
              <a:xfrm>
                <a:off x="4489800" y="6359899"/>
                <a:ext cx="693913" cy="727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500" b="1" dirty="0">
                    <a:solidFill>
                      <a:schemeClr val="bg1"/>
                    </a:solidFill>
                  </a:rPr>
                  <a:t>60</a:t>
                </a:r>
                <a:r>
                  <a:rPr lang="el-GR" sz="500" b="1" dirty="0">
                    <a:solidFill>
                      <a:schemeClr val="bg1"/>
                    </a:solidFill>
                    <a:latin typeface="Calibri" panose="020F0502020204030204" pitchFamily="34" charset="0"/>
                    <a:cs typeface="Calibri" panose="020F0502020204030204" pitchFamily="34" charset="0"/>
                  </a:rPr>
                  <a:t>μ</a:t>
                </a:r>
                <a:r>
                  <a:rPr lang="tr-TR" sz="500" b="1" dirty="0">
                    <a:solidFill>
                      <a:schemeClr val="bg1"/>
                    </a:solidFill>
                    <a:latin typeface="Calibri" panose="020F0502020204030204" pitchFamily="34" charset="0"/>
                    <a:cs typeface="Calibri" panose="020F0502020204030204" pitchFamily="34" charset="0"/>
                  </a:rPr>
                  <a:t>m</a:t>
                </a:r>
                <a:endParaRPr lang="en-US" sz="500" b="1" dirty="0">
                  <a:solidFill>
                    <a:schemeClr val="bg1"/>
                  </a:solidFill>
                </a:endParaRPr>
              </a:p>
            </p:txBody>
          </p:sp>
          <p:sp>
            <p:nvSpPr>
              <p:cNvPr id="20" name="Rectangle 19">
                <a:extLst>
                  <a:ext uri="{FF2B5EF4-FFF2-40B4-BE49-F238E27FC236}">
                    <a16:creationId xmlns:a16="http://schemas.microsoft.com/office/drawing/2014/main" id="{C0374170-2548-84D3-D6C8-806CF5297F5A}"/>
                  </a:ext>
                </a:extLst>
              </p:cNvPr>
              <p:cNvSpPr/>
              <p:nvPr/>
            </p:nvSpPr>
            <p:spPr>
              <a:xfrm>
                <a:off x="1364597" y="4065607"/>
                <a:ext cx="637200" cy="808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500" b="1" dirty="0">
                    <a:solidFill>
                      <a:schemeClr val="bg1"/>
                    </a:solidFill>
                  </a:rPr>
                  <a:t>6</a:t>
                </a:r>
                <a:r>
                  <a:rPr lang="tr-TR" sz="500" b="1" dirty="0">
                    <a:solidFill>
                      <a:schemeClr val="bg1"/>
                    </a:solidFill>
                    <a:latin typeface="Calibri" panose="020F0502020204030204" pitchFamily="34" charset="0"/>
                    <a:cs typeface="Calibri" panose="020F0502020204030204" pitchFamily="34" charset="0"/>
                  </a:rPr>
                  <a:t>mm</a:t>
                </a:r>
                <a:endParaRPr lang="en-US" sz="500" b="1" dirty="0">
                  <a:solidFill>
                    <a:schemeClr val="bg1"/>
                  </a:solidFill>
                </a:endParaRPr>
              </a:p>
            </p:txBody>
          </p:sp>
          <p:sp>
            <p:nvSpPr>
              <p:cNvPr id="21" name="Rectangle 20">
                <a:extLst>
                  <a:ext uri="{FF2B5EF4-FFF2-40B4-BE49-F238E27FC236}">
                    <a16:creationId xmlns:a16="http://schemas.microsoft.com/office/drawing/2014/main" id="{8F9BAA6C-4E3F-A521-97EF-D720DC31A296}"/>
                  </a:ext>
                </a:extLst>
              </p:cNvPr>
              <p:cNvSpPr/>
              <p:nvPr/>
            </p:nvSpPr>
            <p:spPr>
              <a:xfrm>
                <a:off x="1354573" y="6453511"/>
                <a:ext cx="651600" cy="826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500" b="1" dirty="0">
                    <a:solidFill>
                      <a:schemeClr val="bg1"/>
                    </a:solidFill>
                    <a:latin typeface="Calibri" panose="020F0502020204030204" pitchFamily="34" charset="0"/>
                    <a:cs typeface="Calibri" panose="020F0502020204030204" pitchFamily="34" charset="0"/>
                  </a:rPr>
                  <a:t>4mm</a:t>
                </a:r>
                <a:endParaRPr lang="en-US" sz="500" b="1" dirty="0">
                  <a:solidFill>
                    <a:schemeClr val="bg1"/>
                  </a:solidFill>
                </a:endParaRPr>
              </a:p>
            </p:txBody>
          </p:sp>
          <p:sp>
            <p:nvSpPr>
              <p:cNvPr id="22" name="Rectangle 21">
                <a:extLst>
                  <a:ext uri="{FF2B5EF4-FFF2-40B4-BE49-F238E27FC236}">
                    <a16:creationId xmlns:a16="http://schemas.microsoft.com/office/drawing/2014/main" id="{66E95B14-AC16-A374-3A95-2B4A97F80743}"/>
                  </a:ext>
                </a:extLst>
              </p:cNvPr>
              <p:cNvSpPr/>
              <p:nvPr/>
            </p:nvSpPr>
            <p:spPr>
              <a:xfrm>
                <a:off x="4415444" y="3951003"/>
                <a:ext cx="693913" cy="727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500" b="1" dirty="0">
                    <a:solidFill>
                      <a:schemeClr val="bg1"/>
                    </a:solidFill>
                  </a:rPr>
                  <a:t>60</a:t>
                </a:r>
                <a:r>
                  <a:rPr lang="el-GR" sz="500" b="1" dirty="0">
                    <a:solidFill>
                      <a:schemeClr val="bg1"/>
                    </a:solidFill>
                    <a:latin typeface="Calibri" panose="020F0502020204030204" pitchFamily="34" charset="0"/>
                    <a:cs typeface="Calibri" panose="020F0502020204030204" pitchFamily="34" charset="0"/>
                  </a:rPr>
                  <a:t>μ</a:t>
                </a:r>
                <a:r>
                  <a:rPr lang="tr-TR" sz="500" b="1" dirty="0">
                    <a:solidFill>
                      <a:schemeClr val="bg1"/>
                    </a:solidFill>
                    <a:latin typeface="Calibri" panose="020F0502020204030204" pitchFamily="34" charset="0"/>
                    <a:cs typeface="Calibri" panose="020F0502020204030204" pitchFamily="34" charset="0"/>
                  </a:rPr>
                  <a:t>m</a:t>
                </a:r>
                <a:endParaRPr lang="en-US" sz="500" b="1" dirty="0">
                  <a:solidFill>
                    <a:schemeClr val="bg1"/>
                  </a:solidFill>
                </a:endParaRPr>
              </a:p>
            </p:txBody>
          </p:sp>
        </p:grpSp>
        <p:sp>
          <p:nvSpPr>
            <p:cNvPr id="25" name="TextBox 24">
              <a:extLst>
                <a:ext uri="{FF2B5EF4-FFF2-40B4-BE49-F238E27FC236}">
                  <a16:creationId xmlns:a16="http://schemas.microsoft.com/office/drawing/2014/main" id="{5CE4BD8E-E33A-C481-5958-E1FCD1CA28DF}"/>
                </a:ext>
              </a:extLst>
            </p:cNvPr>
            <p:cNvSpPr txBox="1"/>
            <p:nvPr/>
          </p:nvSpPr>
          <p:spPr>
            <a:xfrm>
              <a:off x="4260651" y="683104"/>
              <a:ext cx="257546" cy="276999"/>
            </a:xfrm>
            <a:prstGeom prst="rect">
              <a:avLst/>
            </a:prstGeom>
            <a:noFill/>
          </p:spPr>
          <p:txBody>
            <a:bodyPr wrap="square" lIns="0" tIns="0" rIns="0" bIns="0" rtlCol="0">
              <a:spAutoFit/>
            </a:bodyPr>
            <a:lstStyle/>
            <a:p>
              <a:r>
                <a:rPr lang="en-US" dirty="0">
                  <a:latin typeface="Arial" panose="020B0604020202020204" pitchFamily="34" charset="0"/>
                  <a:cs typeface="Arial" panose="020B0604020202020204" pitchFamily="34" charset="0"/>
                </a:rPr>
                <a:t>B)</a:t>
              </a:r>
            </a:p>
          </p:txBody>
        </p:sp>
        <p:pic>
          <p:nvPicPr>
            <p:cNvPr id="23" name="Picture 22" descr="A graph of a number of people with different age&#10;&#10;AI-generated content may be incorrect.">
              <a:extLst>
                <a:ext uri="{FF2B5EF4-FFF2-40B4-BE49-F238E27FC236}">
                  <a16:creationId xmlns:a16="http://schemas.microsoft.com/office/drawing/2014/main" id="{F61C6FAC-A308-13FA-0FA4-324C3BF7E08A}"/>
                </a:ext>
              </a:extLst>
            </p:cNvPr>
            <p:cNvPicPr>
              <a:picLocks noChangeAspect="1"/>
            </p:cNvPicPr>
            <p:nvPr/>
          </p:nvPicPr>
          <p:blipFill>
            <a:blip r:embed="rId7">
              <a:extLst>
                <a:ext uri="{28A0092B-C50C-407E-A947-70E740481C1C}">
                  <a14:useLocalDpi xmlns:a14="http://schemas.microsoft.com/office/drawing/2010/main" val="0"/>
                </a:ext>
              </a:extLst>
            </a:blip>
            <a:srcRect l="4510" t="5589" r="12059" b="4383"/>
            <a:stretch>
              <a:fillRect/>
            </a:stretch>
          </p:blipFill>
          <p:spPr>
            <a:xfrm>
              <a:off x="4260651" y="1055832"/>
              <a:ext cx="2460142" cy="1935456"/>
            </a:xfrm>
            <a:prstGeom prst="rect">
              <a:avLst/>
            </a:prstGeom>
          </p:spPr>
        </p:pic>
      </p:grpSp>
    </p:spTree>
    <p:extLst>
      <p:ext uri="{BB962C8B-B14F-4D97-AF65-F5344CB8AC3E}">
        <p14:creationId xmlns:p14="http://schemas.microsoft.com/office/powerpoint/2010/main" val="2792351804"/>
      </p:ext>
    </p:extLst>
  </p:cSld>
  <p:clrMapOvr>
    <a:masterClrMapping/>
  </p:clrMapOvr>
</p:sld>
</file>

<file path=ppt/theme/theme1.xml><?xml version="1.0" encoding="utf-8"?>
<a:theme xmlns:a="http://schemas.openxmlformats.org/drawingml/2006/main" name="Metropolita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33ACF124-275F-44F2-8DE0-0A75506982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32265</TotalTime>
  <Words>138</Words>
  <Application>Microsoft Office PowerPoint</Application>
  <PresentationFormat>Lettera USA (21,6x27,9 cm)</PresentationFormat>
  <Paragraphs>18</Paragraphs>
  <Slides>1</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Aptos</vt:lpstr>
      <vt:lpstr>Arial</vt:lpstr>
      <vt:lpstr>Calibri</vt:lpstr>
      <vt:lpstr>Calibri Light</vt:lpstr>
      <vt:lpstr>Metropolitan</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Anna Maugeri</dc:creator>
  <cp:lastModifiedBy>Anna Maugeri</cp:lastModifiedBy>
  <cp:revision>98</cp:revision>
  <dcterms:created xsi:type="dcterms:W3CDTF">2024-08-06T19:09:34Z</dcterms:created>
  <dcterms:modified xsi:type="dcterms:W3CDTF">2026-07-16T12:12:48Z</dcterms:modified>
</cp:coreProperties>
</file>