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C325CFB-6523-48D7-A9C3-93AE0496B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FC751C00-DF6F-47C9-A844-C13C0A3F8D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E642DEB-E0D3-4CA4-935A-C4FEB3739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1EC3-759F-40AB-896D-E38606825668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8A5FD2A-07DD-4AB5-8140-69BD65F42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9C83CC2-3E5F-4698-814E-48EF360E8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2C5A7-83F0-4F57-88F9-C3C538EFA2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8062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9B01FE4-255A-4033-896D-DED725776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AD516FC-5096-441E-8A4E-54687F4AB0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D4580EE-FB1A-47C4-9D12-15A0C7956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1EC3-759F-40AB-896D-E38606825668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4F5A096-9B58-401D-9EAE-E3EC1BDCD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6233E82-6F7F-4CC1-8BC0-8494EAEF4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2C5A7-83F0-4F57-88F9-C3C538EFA2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19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D89B19B9-1E7A-473C-BBB8-737853FD15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1FDF380-6EE7-49B5-9119-AFE9B81E88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E3DFA16-4267-48F0-A720-E39670EC1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1EC3-759F-40AB-896D-E38606825668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1404D29-24F5-4323-AE90-2CB0DB5D7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B83B6AA-6470-429C-A035-5FB7CE4ED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2C5A7-83F0-4F57-88F9-C3C538EFA2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828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3A43B0-BBAA-422F-B600-9365DA8F4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F790876-6032-4107-859B-7A217BEE6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384A816-73F8-4DE0-B9A2-D78F9FD3F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1EC3-759F-40AB-896D-E38606825668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F9A7D7D-DDBA-44DF-BE24-483AED226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00920F2-E34C-496B-94E9-2DDCBB8B9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2C5A7-83F0-4F57-88F9-C3C538EFA2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3347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064246-D1FE-4A0B-BC41-0980E226A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E6F7E81-3D78-48CC-97CD-7EDAD42F4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50D5EC6-0DD5-4B04-9642-7A067C5D0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1EC3-759F-40AB-896D-E38606825668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3DCB611-504C-4410-ADB7-15EFDDA62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A075530-6A04-439F-8D7B-0262C1118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2C5A7-83F0-4F57-88F9-C3C538EFA2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9386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DC792D8-C0C8-4981-B4D7-04139C9A3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1622670-CBD6-4163-A238-18A67C498A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EC291D9-D928-4F4A-94D9-05D592DA2D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F799607-B6A6-48D6-9D15-381B215E7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1EC3-759F-40AB-896D-E38606825668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8AEB508-48D9-4640-8B9C-32898E362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D90D065-B684-46F2-9F57-7A2FF7790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2C5A7-83F0-4F57-88F9-C3C538EFA2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5839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0A69FC-21E7-40BF-9C5C-869F32753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D4385F8-8780-4616-A945-FBD1106274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B269A89-A74F-49C1-BB71-A02CCA51E0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063F757-E057-4B67-B88D-42A529E87B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CFE0DFC6-5446-4C45-879D-7289A88487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1FA306F1-02B4-489A-9C9A-87836F250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1EC3-759F-40AB-896D-E38606825668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4C2E361-9A96-478F-B888-3A986D82B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866A53B8-71FA-423D-B7BE-F4431C509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2C5A7-83F0-4F57-88F9-C3C538EFA2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7776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D24AE2C-157F-430D-A642-2D1C16459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4BF97F45-40FB-4B9E-BC08-970F4EFD1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1EC3-759F-40AB-896D-E38606825668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7F1018A-10EA-4747-88EE-15B9C45AC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372487A-0AE7-49D1-A35F-70A868746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2C5A7-83F0-4F57-88F9-C3C538EFA2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25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961E8C5F-2DD3-4CA4-BFD7-55D1BD9E2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1EC3-759F-40AB-896D-E38606825668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842D323A-DD71-4884-AF2F-C548E114B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9E81AC7-1CD1-46F1-A6A5-711561815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2C5A7-83F0-4F57-88F9-C3C538EFA2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2263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91F3680-B779-4684-B3B4-58AB340A1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92835A3-8B5B-4D51-B0A6-E566AF5B35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C1EAAD5-10C7-4DE6-A69A-0B3EAAF45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F72B992-2FD5-45D0-B51D-1E108D94F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1EC3-759F-40AB-896D-E38606825668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E473808-763A-4D7D-854D-3E7945077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829F3AA-3314-4894-BC01-212CDAB23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2C5A7-83F0-4F57-88F9-C3C538EFA2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4795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658800D-0033-4E6D-8D32-0902DB3B6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0953D69E-B68A-4D06-B6AB-E9E575A463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4D4B9FE3-A9FD-4B16-836C-73B565B129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356B2D8-0D4B-4DA1-BFEE-C528EF53B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1EC3-759F-40AB-896D-E38606825668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AAF6798-D80B-4FBC-B027-55E139C6E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F4B8CAB-C31A-4DE6-803B-A84220A1F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2C5A7-83F0-4F57-88F9-C3C538EFA2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5124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8E97391F-BD68-4AAC-84AB-29556C90D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42DA805-FDE6-4D14-AC7C-64A28FAB35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FA13C1F-A1D7-4B51-AD5A-12D73545DD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81EC3-759F-40AB-896D-E38606825668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D088AAB-6C54-4655-B2CA-A1E85146AE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C7EFB95-DA6F-44BE-BBA4-4DB78C074B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2C5A7-83F0-4F57-88F9-C3C538EFA2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356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60890811-8355-44EB-BCE4-BEC7D4ADF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540816"/>
              </p:ext>
            </p:extLst>
          </p:nvPr>
        </p:nvGraphicFramePr>
        <p:xfrm>
          <a:off x="2444499" y="1650815"/>
          <a:ext cx="6396990" cy="41808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961431">
                  <a:extLst>
                    <a:ext uri="{9D8B030D-6E8A-4147-A177-3AD203B41FA5}">
                      <a16:colId xmlns:a16="http://schemas.microsoft.com/office/drawing/2014/main" val="696257251"/>
                    </a:ext>
                  </a:extLst>
                </a:gridCol>
                <a:gridCol w="469783">
                  <a:extLst>
                    <a:ext uri="{9D8B030D-6E8A-4147-A177-3AD203B41FA5}">
                      <a16:colId xmlns:a16="http://schemas.microsoft.com/office/drawing/2014/main" val="164917795"/>
                    </a:ext>
                  </a:extLst>
                </a:gridCol>
                <a:gridCol w="730961">
                  <a:extLst>
                    <a:ext uri="{9D8B030D-6E8A-4147-A177-3AD203B41FA5}">
                      <a16:colId xmlns:a16="http://schemas.microsoft.com/office/drawing/2014/main" val="41445442"/>
                    </a:ext>
                  </a:extLst>
                </a:gridCol>
                <a:gridCol w="669290">
                  <a:extLst>
                    <a:ext uri="{9D8B030D-6E8A-4147-A177-3AD203B41FA5}">
                      <a16:colId xmlns:a16="http://schemas.microsoft.com/office/drawing/2014/main" val="2400015112"/>
                    </a:ext>
                  </a:extLst>
                </a:gridCol>
                <a:gridCol w="856615">
                  <a:extLst>
                    <a:ext uri="{9D8B030D-6E8A-4147-A177-3AD203B41FA5}">
                      <a16:colId xmlns:a16="http://schemas.microsoft.com/office/drawing/2014/main" val="1051070153"/>
                    </a:ext>
                  </a:extLst>
                </a:gridCol>
                <a:gridCol w="623570">
                  <a:extLst>
                    <a:ext uri="{9D8B030D-6E8A-4147-A177-3AD203B41FA5}">
                      <a16:colId xmlns:a16="http://schemas.microsoft.com/office/drawing/2014/main" val="3654540362"/>
                    </a:ext>
                  </a:extLst>
                </a:gridCol>
                <a:gridCol w="1031240">
                  <a:extLst>
                    <a:ext uri="{9D8B030D-6E8A-4147-A177-3AD203B41FA5}">
                      <a16:colId xmlns:a16="http://schemas.microsoft.com/office/drawing/2014/main" val="397874846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val="4167938369"/>
                    </a:ext>
                  </a:extLst>
                </a:gridCol>
              </a:tblGrid>
              <a:tr h="519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 dirty="0">
                          <a:effectLst/>
                        </a:rPr>
                        <a:t>Haplogroups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 dirty="0">
                          <a:effectLst/>
                        </a:rPr>
                        <a:t>CIPO (n)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Controls (n)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CIPO (%)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Controls (%)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P-value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Adjusted P-value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Odds Ratio (OR)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69518672"/>
                  </a:ext>
                </a:extLst>
              </a:tr>
              <a:tr h="519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H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 dirty="0">
                          <a:effectLst/>
                        </a:rPr>
                        <a:t>8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 dirty="0">
                          <a:effectLst/>
                        </a:rPr>
                        <a:t>121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 dirty="0">
                          <a:effectLst/>
                        </a:rPr>
                        <a:t>44%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37%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0.619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0.619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1.355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083527"/>
                  </a:ext>
                </a:extLst>
              </a:tr>
              <a:tr h="5321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J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5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 dirty="0">
                          <a:effectLst/>
                        </a:rPr>
                        <a:t>22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28%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7%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0.008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0.051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5.315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1291232"/>
                  </a:ext>
                </a:extLst>
              </a:tr>
              <a:tr h="519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T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3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23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 dirty="0">
                          <a:effectLst/>
                        </a:rPr>
                        <a:t>17%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7%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0.146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0.292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2.635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62494440"/>
                  </a:ext>
                </a:extLst>
              </a:tr>
              <a:tr h="519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U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1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46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 dirty="0">
                          <a:effectLst/>
                        </a:rPr>
                        <a:t>6%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 dirty="0">
                          <a:effectLst/>
                        </a:rPr>
                        <a:t>14%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0.486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0.619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0.358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4604421"/>
                  </a:ext>
                </a:extLst>
              </a:tr>
              <a:tr h="519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K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0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20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0%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 dirty="0">
                          <a:effectLst/>
                        </a:rPr>
                        <a:t>6%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 dirty="0">
                          <a:effectLst/>
                        </a:rPr>
                        <a:t>0.612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0.619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0.000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45857518"/>
                  </a:ext>
                </a:extLst>
              </a:tr>
              <a:tr h="5321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Others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1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94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6%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29%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 dirty="0">
                          <a:effectLst/>
                        </a:rPr>
                        <a:t>0.030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 dirty="0">
                          <a:effectLst/>
                        </a:rPr>
                        <a:t>0.091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0.145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1588345"/>
                  </a:ext>
                </a:extLst>
              </a:tr>
              <a:tr h="519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 dirty="0">
                          <a:effectLst/>
                        </a:rPr>
                        <a:t>Total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18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326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100%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100%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>
                          <a:effectLst/>
                        </a:rPr>
                        <a:t> 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 dirty="0">
                          <a:effectLst/>
                        </a:rPr>
                        <a:t> 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kern="100" dirty="0">
                          <a:effectLst/>
                        </a:rPr>
                        <a:t> 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40991112"/>
                  </a:ext>
                </a:extLst>
              </a:tr>
            </a:tbl>
          </a:graphicData>
        </a:graphic>
      </p:graphicFrame>
      <p:sp>
        <p:nvSpPr>
          <p:cNvPr id="5" name="Rettangolo 4">
            <a:extLst>
              <a:ext uri="{FF2B5EF4-FFF2-40B4-BE49-F238E27FC236}">
                <a16:creationId xmlns:a16="http://schemas.microsoft.com/office/drawing/2014/main" id="{FF54F3AB-4933-45DE-AA97-6565D4598780}"/>
              </a:ext>
            </a:extLst>
          </p:cNvPr>
          <p:cNvSpPr/>
          <p:nvPr/>
        </p:nvSpPr>
        <p:spPr>
          <a:xfrm>
            <a:off x="1890318" y="1160569"/>
            <a:ext cx="7354349" cy="409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200000"/>
              </a:lnSpc>
              <a:spcAft>
                <a:spcPts val="1000"/>
              </a:spcAft>
            </a:pPr>
            <a:r>
              <a:rPr lang="en-US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Supplementary Table 2. </a:t>
            </a:r>
            <a:r>
              <a:rPr 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Mitochondrial haplogroups distribution.</a:t>
            </a:r>
            <a:endParaRPr lang="it-IT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1886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Microsoft Office PowerPoint</Application>
  <PresentationFormat>Widescreen</PresentationFormat>
  <Paragraphs>65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Elisa Boschetti</dc:creator>
  <cp:lastModifiedBy>Elisa Boschetti</cp:lastModifiedBy>
  <cp:revision>1</cp:revision>
  <dcterms:created xsi:type="dcterms:W3CDTF">2025-03-21T14:32:12Z</dcterms:created>
  <dcterms:modified xsi:type="dcterms:W3CDTF">2026-02-12T10:29:58Z</dcterms:modified>
</cp:coreProperties>
</file>