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1724" r:id="rId2"/>
    <p:sldId id="322" r:id="rId3"/>
    <p:sldId id="1731" r:id="rId4"/>
    <p:sldId id="1764" r:id="rId5"/>
    <p:sldId id="1773" r:id="rId6"/>
    <p:sldId id="1733" r:id="rId7"/>
    <p:sldId id="1750" r:id="rId8"/>
    <p:sldId id="1767" r:id="rId9"/>
    <p:sldId id="1621" r:id="rId10"/>
    <p:sldId id="1636" r:id="rId11"/>
    <p:sldId id="1774" r:id="rId12"/>
    <p:sldId id="1661" r:id="rId13"/>
    <p:sldId id="1728" r:id="rId14"/>
    <p:sldId id="1667" r:id="rId15"/>
    <p:sldId id="1730" r:id="rId16"/>
    <p:sldId id="1668" r:id="rId17"/>
    <p:sldId id="1729" r:id="rId1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DFB2A9"/>
    <a:srgbClr val="F6AF92"/>
    <a:srgbClr val="F3F6EA"/>
    <a:srgbClr val="DB1EE0"/>
    <a:srgbClr val="120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50" autoAdjust="0"/>
    <p:restoredTop sz="93681" autoAdjust="0"/>
  </p:normalViewPr>
  <p:slideViewPr>
    <p:cSldViewPr snapToGrid="0">
      <p:cViewPr varScale="1">
        <p:scale>
          <a:sx n="108" d="100"/>
          <a:sy n="108" d="100"/>
        </p:scale>
        <p:origin x="4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446FE458-56A2-4C4A-9C84-94ACA3650ED7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CBCB076A-0C67-4ECC-99C3-29187CDC5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2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</a:rPr>
              <a:t>Optimizing the protocol to both detect LC3II accumulation in WT and excluding the possibility of a remaining residual flux, if inhibition is incomplete.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B076A-0C67-4ECC-99C3-29187CDC56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97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F1612-5C09-0ECF-6F2F-3BC0E6D30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1ECC09-B81D-8F27-15E8-7F37ADAF24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A73685-33A5-21C5-3C1C-927E6F09F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dirty="0">
                <a:solidFill>
                  <a:srgbClr val="000000"/>
                </a:solidFill>
                <a:latin typeface="Minion Pro"/>
              </a:rPr>
              <a:t>A concentration-curve and time-course standardization for the use of autophagic flux inhibitors is required for the initial optimization of the conditions to detect LC3-II accumulation and </a:t>
            </a:r>
            <a:r>
              <a:rPr lang="en-US" b="1" dirty="0">
                <a:solidFill>
                  <a:srgbClr val="000000"/>
                </a:solidFill>
                <a:latin typeface="Minion Pro"/>
              </a:rPr>
              <a:t>avoid nonspecific or secondary effects</a:t>
            </a:r>
            <a:r>
              <a:rPr lang="en-US" dirty="0">
                <a:solidFill>
                  <a:srgbClr val="000000"/>
                </a:solidFill>
                <a:latin typeface="Minion Pro"/>
              </a:rPr>
              <a:t>, and </a:t>
            </a:r>
            <a:r>
              <a:rPr lang="en-US" b="1" dirty="0">
                <a:solidFill>
                  <a:srgbClr val="000000"/>
                </a:solidFill>
                <a:latin typeface="Minion Pro"/>
              </a:rPr>
              <a:t>to exclude the possibility of a remaining residual flux, if inhibition is incomplete</a:t>
            </a:r>
            <a:r>
              <a:rPr lang="en-US" dirty="0">
                <a:solidFill>
                  <a:srgbClr val="000000"/>
                </a:solidFill>
                <a:latin typeface="Minion Pro"/>
              </a:rPr>
              <a:t>. </a:t>
            </a:r>
            <a:endParaRPr lang="en-US" dirty="0"/>
          </a:p>
          <a:p>
            <a:endParaRPr lang="en-US" dirty="0"/>
          </a:p>
          <a:p>
            <a:pPr defTabSz="948507">
              <a:defRPr/>
            </a:pPr>
            <a:r>
              <a:rPr lang="en-US" dirty="0"/>
              <a:t>It should be cautioned that such </a:t>
            </a:r>
            <a:r>
              <a:rPr lang="en-US" b="1" dirty="0"/>
              <a:t>LC3 assays are merely indicative of autophagic “carrier flux”, not of actual autophagic cargo/substrate flux</a:t>
            </a:r>
            <a:r>
              <a:rPr lang="en-US" dirty="0"/>
              <a:t>. </a:t>
            </a:r>
            <a:r>
              <a:rPr lang="en-US" b="1" dirty="0"/>
              <a:t>Flux of an autophagic carrier may not necessarily be equivalent to autophagic cargo flux.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8B9E3-2505-BFF7-ED76-D7451133F0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B076A-0C67-4ECC-99C3-29187CDC56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40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07C18-C167-B355-74E0-3F5B0CE0B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BA3672-ABC9-9702-E485-8EA372A62F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5FDA59-F7E0-BC43-02B5-87045D6A42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dirty="0">
                <a:solidFill>
                  <a:srgbClr val="000000"/>
                </a:solidFill>
                <a:latin typeface="Minion Pro"/>
              </a:rPr>
              <a:t>A concentration-curve and time-course standardization for the use of autophagic flux inhibitors is required for the initial optimization of the conditions to detect LC3-II accumulation and </a:t>
            </a:r>
            <a:r>
              <a:rPr lang="en-US" b="1" dirty="0">
                <a:solidFill>
                  <a:srgbClr val="000000"/>
                </a:solidFill>
                <a:latin typeface="Minion Pro"/>
              </a:rPr>
              <a:t>avoid nonspecific or secondary effects</a:t>
            </a:r>
            <a:r>
              <a:rPr lang="en-US" dirty="0">
                <a:solidFill>
                  <a:srgbClr val="000000"/>
                </a:solidFill>
                <a:latin typeface="Minion Pro"/>
              </a:rPr>
              <a:t>, and </a:t>
            </a:r>
            <a:r>
              <a:rPr lang="en-US" b="1" dirty="0">
                <a:solidFill>
                  <a:srgbClr val="000000"/>
                </a:solidFill>
                <a:latin typeface="Minion Pro"/>
              </a:rPr>
              <a:t>to exclude the possibility of a remaining residual flux, if inhibition is incomplete</a:t>
            </a:r>
            <a:r>
              <a:rPr lang="en-US" dirty="0">
                <a:solidFill>
                  <a:srgbClr val="000000"/>
                </a:solidFill>
                <a:latin typeface="Minion Pro"/>
              </a:rPr>
              <a:t>. </a:t>
            </a:r>
            <a:endParaRPr lang="en-US" dirty="0"/>
          </a:p>
          <a:p>
            <a:endParaRPr lang="en-US" dirty="0"/>
          </a:p>
          <a:p>
            <a:pPr defTabSz="948507">
              <a:defRPr/>
            </a:pPr>
            <a:r>
              <a:rPr lang="en-US" dirty="0"/>
              <a:t>It should be cautioned that such </a:t>
            </a:r>
            <a:r>
              <a:rPr lang="en-US" b="1" dirty="0"/>
              <a:t>LC3 assays are merely indicative of autophagic “carrier flux”, not of actual autophagic cargo/substrate flux</a:t>
            </a:r>
            <a:r>
              <a:rPr lang="en-US" dirty="0"/>
              <a:t>. </a:t>
            </a:r>
            <a:r>
              <a:rPr lang="en-US" b="1" dirty="0"/>
              <a:t>Flux of an autophagic carrier may not necessarily be equivalent to autophagic cargo flux.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5B1A6-4320-43DD-726B-094C846C86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B076A-0C67-4ECC-99C3-29187CDC56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07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900" dirty="0">
                <a:latin typeface="AdvOT88ac8687"/>
              </a:rPr>
              <a:t>……although there were no individual genes passing false discovery rate-adjusted P value.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B076A-0C67-4ECC-99C3-29187CDC56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44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coordinated lysosomal enhancement/expression and regulation (CLEAR)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B076A-0C67-4ECC-99C3-29187CDC56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15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29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30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7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3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08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49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7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50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3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5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51B46-F3E6-4361-AC7C-CBBD0317934F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97608-C6CE-46E9-8349-83105E6C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92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13" Type="http://schemas.openxmlformats.org/officeDocument/2006/relationships/image" Target="../media/image37.jp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microsoft.com/office/2007/relationships/hdphoto" Target="../media/hdphoto1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11" Type="http://schemas.openxmlformats.org/officeDocument/2006/relationships/image" Target="../media/image36.png"/><Relationship Id="rId5" Type="http://schemas.openxmlformats.org/officeDocument/2006/relationships/oleObject" Target="../embeddings/oleObject14.bin"/><Relationship Id="rId10" Type="http://schemas.microsoft.com/office/2007/relationships/hdphoto" Target="../media/hdphoto10.wdp"/><Relationship Id="rId4" Type="http://schemas.openxmlformats.org/officeDocument/2006/relationships/image" Target="../media/image32.emf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1.emf"/><Relationship Id="rId7" Type="http://schemas.microsoft.com/office/2007/relationships/hdphoto" Target="../media/hdphoto1.wdp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2.emf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7.emf"/><Relationship Id="rId7" Type="http://schemas.microsoft.com/office/2007/relationships/hdphoto" Target="../media/hdphoto5.wdp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10" Type="http://schemas.microsoft.com/office/2007/relationships/hdphoto" Target="../media/hdphoto6.wdp"/><Relationship Id="rId4" Type="http://schemas.openxmlformats.org/officeDocument/2006/relationships/oleObject" Target="../embeddings/oleObject8.bin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29.emf"/><Relationship Id="rId3" Type="http://schemas.openxmlformats.org/officeDocument/2006/relationships/image" Target="../media/image23.emf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2.bin"/><Relationship Id="rId2" Type="http://schemas.openxmlformats.org/officeDocument/2006/relationships/oleObject" Target="../embeddings/oleObject10.bin"/><Relationship Id="rId16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28.jpeg"/><Relationship Id="rId5" Type="http://schemas.microsoft.com/office/2007/relationships/hdphoto" Target="../media/hdphoto7.wdp"/><Relationship Id="rId15" Type="http://schemas.microsoft.com/office/2007/relationships/hdphoto" Target="../media/hdphoto9.wdp"/><Relationship Id="rId10" Type="http://schemas.microsoft.com/office/2007/relationships/hdphoto" Target="../media/hdphoto8.wdp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FDB0D6-A71B-8A45-5367-15EC3C84F1A2}"/>
              </a:ext>
            </a:extLst>
          </p:cNvPr>
          <p:cNvSpPr txBox="1"/>
          <p:nvPr/>
        </p:nvSpPr>
        <p:spPr>
          <a:xfrm>
            <a:off x="2819757" y="2553797"/>
            <a:ext cx="65581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744538"/>
            <a:r>
              <a:rPr lang="en-US" sz="6000" dirty="0">
                <a:latin typeface="+mn-lt"/>
              </a:rPr>
              <a:t>SUPPLEMENT DATA</a:t>
            </a:r>
            <a:endParaRPr lang="en-US" sz="60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97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0DDDC4E-E163-970E-CBAC-F035546063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165192"/>
              </p:ext>
            </p:extLst>
          </p:nvPr>
        </p:nvGraphicFramePr>
        <p:xfrm>
          <a:off x="1270000" y="496888"/>
          <a:ext cx="3679825" cy="277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3" imgW="3680227" imgH="2769483" progId="Prism10.Document">
                  <p:embed/>
                </p:oleObj>
              </mc:Choice>
              <mc:Fallback>
                <p:oleObj name="Prism 10" r:id="rId3" imgW="3680227" imgH="2769483" progId="Prism10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0DDDC4E-E163-970E-CBAC-F035546063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0000" y="496888"/>
                        <a:ext cx="3679825" cy="2770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991738E-094F-C6ED-5CE1-4166AC599A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323851"/>
              </p:ext>
            </p:extLst>
          </p:nvPr>
        </p:nvGraphicFramePr>
        <p:xfrm>
          <a:off x="5614640" y="504440"/>
          <a:ext cx="3678237" cy="281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5" imgW="3678786" imgH="2812328" progId="Prism10.Document">
                  <p:embed/>
                </p:oleObj>
              </mc:Choice>
              <mc:Fallback>
                <p:oleObj name="Prism 10" r:id="rId5" imgW="3678786" imgH="2812328" progId="Prism10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991738E-094F-C6ED-5CE1-4166AC599A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14640" y="504440"/>
                        <a:ext cx="3678237" cy="281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C9E4D34-9CAC-EDCD-F174-7D5210C716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916628"/>
              </p:ext>
            </p:extLst>
          </p:nvPr>
        </p:nvGraphicFramePr>
        <p:xfrm>
          <a:off x="1384300" y="3532188"/>
          <a:ext cx="3643313" cy="284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7" imgW="3501960" imgH="2735998" progId="Prism10.Document">
                  <p:embed/>
                </p:oleObj>
              </mc:Choice>
              <mc:Fallback>
                <p:oleObj name="Prism 10" r:id="rId7" imgW="3501960" imgH="2735998" progId="Prism10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C9E4D34-9CAC-EDCD-F174-7D5210C716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84300" y="3532188"/>
                        <a:ext cx="3643313" cy="284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A1AEAAB3-326A-9111-B95E-535566EE7F52}"/>
              </a:ext>
            </a:extLst>
          </p:cNvPr>
          <p:cNvGrpSpPr/>
          <p:nvPr/>
        </p:nvGrpSpPr>
        <p:grpSpPr>
          <a:xfrm>
            <a:off x="5529950" y="3542354"/>
            <a:ext cx="6164215" cy="2515160"/>
            <a:chOff x="-18557" y="136449"/>
            <a:chExt cx="6164215" cy="25151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CAA431A-68D5-4D8C-A7EF-A71D17BB54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04" t="43302" r="28734" b="45858"/>
            <a:stretch/>
          </p:blipFill>
          <p:spPr>
            <a:xfrm>
              <a:off x="707139" y="643729"/>
              <a:ext cx="4082903" cy="61002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0DECA0F-DE55-FB89-CDD5-73FF652914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85" t="49019" r="24853" b="40141"/>
            <a:stretch/>
          </p:blipFill>
          <p:spPr>
            <a:xfrm>
              <a:off x="707139" y="1342654"/>
              <a:ext cx="4082903" cy="6100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6480212-E6FB-4E47-8A58-B9A571316A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9" t="73283" r="11934" b="19108"/>
            <a:stretch/>
          </p:blipFill>
          <p:spPr>
            <a:xfrm>
              <a:off x="707139" y="2041581"/>
              <a:ext cx="4082903" cy="610028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8" name="TextBox 10">
              <a:extLst>
                <a:ext uri="{FF2B5EF4-FFF2-40B4-BE49-F238E27FC236}">
                  <a16:creationId xmlns:a16="http://schemas.microsoft.com/office/drawing/2014/main" id="{5B3647A1-53AE-C371-CA34-91441E765F16}"/>
                </a:ext>
              </a:extLst>
            </p:cNvPr>
            <p:cNvSpPr txBox="1"/>
            <p:nvPr/>
          </p:nvSpPr>
          <p:spPr>
            <a:xfrm>
              <a:off x="1214259" y="627225"/>
              <a:ext cx="308097" cy="200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00" dirty="0"/>
                <a:t>WT</a:t>
              </a:r>
            </a:p>
          </p:txBody>
        </p:sp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2DEBE5A7-7C18-DBB7-EFFF-614504C9D3C1}"/>
                </a:ext>
              </a:extLst>
            </p:cNvPr>
            <p:cNvSpPr txBox="1"/>
            <p:nvPr/>
          </p:nvSpPr>
          <p:spPr>
            <a:xfrm>
              <a:off x="1990445" y="611332"/>
              <a:ext cx="402674" cy="200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ctr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00" dirty="0">
                  <a:solidFill>
                    <a:srgbClr val="C00000"/>
                  </a:solidFill>
                </a:rPr>
                <a:t>TG</a:t>
              </a:r>
              <a:r>
                <a:rPr lang="en-US" sz="700" baseline="30000" dirty="0">
                  <a:solidFill>
                    <a:srgbClr val="C00000"/>
                  </a:solidFill>
                </a:rPr>
                <a:t>AC8</a:t>
              </a:r>
              <a:r>
                <a:rPr lang="en-US" sz="700" dirty="0">
                  <a:solidFill>
                    <a:srgbClr val="C00000"/>
                  </a:solidFill>
                </a:rPr>
                <a:t> 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66BFC7A-94B2-3B36-5691-259997AB9CE1}"/>
                </a:ext>
              </a:extLst>
            </p:cNvPr>
            <p:cNvCxnSpPr>
              <a:cxnSpLocks/>
            </p:cNvCxnSpPr>
            <p:nvPr/>
          </p:nvCxnSpPr>
          <p:spPr>
            <a:xfrm>
              <a:off x="1002548" y="782634"/>
              <a:ext cx="7315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DE735EA-38A8-D150-CCBB-5A2E6E6403BF}"/>
                </a:ext>
              </a:extLst>
            </p:cNvPr>
            <p:cNvCxnSpPr>
              <a:cxnSpLocks/>
            </p:cNvCxnSpPr>
            <p:nvPr/>
          </p:nvCxnSpPr>
          <p:spPr>
            <a:xfrm>
              <a:off x="1818146" y="779518"/>
              <a:ext cx="731520" cy="93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CBB3903E-FFF7-02D7-AE74-40ECEA2C3781}"/>
                </a:ext>
              </a:extLst>
            </p:cNvPr>
            <p:cNvSpPr txBox="1"/>
            <p:nvPr/>
          </p:nvSpPr>
          <p:spPr>
            <a:xfrm>
              <a:off x="2927949" y="597216"/>
              <a:ext cx="308097" cy="200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00" dirty="0"/>
                <a:t>WT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92E26E4-751A-6863-9E7A-E43E17AE5D76}"/>
                </a:ext>
              </a:extLst>
            </p:cNvPr>
            <p:cNvSpPr txBox="1"/>
            <p:nvPr/>
          </p:nvSpPr>
          <p:spPr>
            <a:xfrm>
              <a:off x="3753922" y="595499"/>
              <a:ext cx="402674" cy="200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ctr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00" dirty="0">
                  <a:solidFill>
                    <a:srgbClr val="C00000"/>
                  </a:solidFill>
                </a:rPr>
                <a:t>TG</a:t>
              </a:r>
              <a:r>
                <a:rPr lang="en-US" sz="700" baseline="30000" dirty="0">
                  <a:solidFill>
                    <a:srgbClr val="C00000"/>
                  </a:solidFill>
                </a:rPr>
                <a:t>AC8</a:t>
              </a:r>
              <a:r>
                <a:rPr lang="en-US" sz="700" dirty="0">
                  <a:solidFill>
                    <a:srgbClr val="C00000"/>
                  </a:solidFill>
                </a:rPr>
                <a:t> 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90785C5-103D-2F0C-4B64-0C13E39E0C2D}"/>
                </a:ext>
              </a:extLst>
            </p:cNvPr>
            <p:cNvCxnSpPr>
              <a:cxnSpLocks/>
            </p:cNvCxnSpPr>
            <p:nvPr/>
          </p:nvCxnSpPr>
          <p:spPr>
            <a:xfrm>
              <a:off x="2716238" y="784429"/>
              <a:ext cx="7315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9A42AF-4274-559B-460D-6321EA597F82}"/>
                </a:ext>
              </a:extLst>
            </p:cNvPr>
            <p:cNvCxnSpPr>
              <a:cxnSpLocks/>
            </p:cNvCxnSpPr>
            <p:nvPr/>
          </p:nvCxnSpPr>
          <p:spPr>
            <a:xfrm>
              <a:off x="3579374" y="782474"/>
              <a:ext cx="731520" cy="93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1C038B4-7580-A69C-309E-9D06CE5F7DC9}"/>
                </a:ext>
              </a:extLst>
            </p:cNvPr>
            <p:cNvSpPr txBox="1"/>
            <p:nvPr/>
          </p:nvSpPr>
          <p:spPr>
            <a:xfrm>
              <a:off x="0" y="673391"/>
              <a:ext cx="7857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r">
                <a:defRPr sz="1400" b="1"/>
              </a:lvl1pPr>
            </a:lstStyle>
            <a:p>
              <a:r>
                <a:rPr lang="en-US" dirty="0"/>
                <a:t>69 </a:t>
              </a:r>
              <a:r>
                <a:rPr lang="en-US" dirty="0" err="1"/>
                <a:t>kDa</a:t>
              </a:r>
              <a:r>
                <a:rPr lang="en-US" dirty="0"/>
                <a:t>-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C38ED5-74B7-42FC-811D-029FD6218F5C}"/>
                </a:ext>
              </a:extLst>
            </p:cNvPr>
            <p:cNvSpPr txBox="1"/>
            <p:nvPr/>
          </p:nvSpPr>
          <p:spPr>
            <a:xfrm>
              <a:off x="4706561" y="771247"/>
              <a:ext cx="9235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/>
                <a:t>TFEB</a:t>
              </a:r>
              <a:r>
                <a:rPr lang="en-US" sz="1400" b="1" baseline="30000" dirty="0"/>
                <a:t>S210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0391DF0-D8C0-F36B-6D4B-B9B96DBCD739}"/>
                </a:ext>
              </a:extLst>
            </p:cNvPr>
            <p:cNvSpPr txBox="1"/>
            <p:nvPr/>
          </p:nvSpPr>
          <p:spPr>
            <a:xfrm>
              <a:off x="4857614" y="2158113"/>
              <a:ext cx="1288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Total Protein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66F9ED-6C84-B2C5-B2E6-8268B6C54050}"/>
                </a:ext>
              </a:extLst>
            </p:cNvPr>
            <p:cNvSpPr txBox="1"/>
            <p:nvPr/>
          </p:nvSpPr>
          <p:spPr>
            <a:xfrm>
              <a:off x="1503249" y="136449"/>
              <a:ext cx="6159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YOUNG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07F5E67-DDAD-E550-315C-034D6A0B373A}"/>
                </a:ext>
              </a:extLst>
            </p:cNvPr>
            <p:cNvSpPr txBox="1"/>
            <p:nvPr/>
          </p:nvSpPr>
          <p:spPr>
            <a:xfrm>
              <a:off x="3231643" y="194900"/>
              <a:ext cx="6159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OLD</a:t>
              </a:r>
            </a:p>
          </p:txBody>
        </p:sp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65587D9D-56E2-D15E-6847-5C4988D07EA1}"/>
                </a:ext>
              </a:extLst>
            </p:cNvPr>
            <p:cNvSpPr/>
            <p:nvPr/>
          </p:nvSpPr>
          <p:spPr>
            <a:xfrm rot="16200000">
              <a:off x="1741399" y="128297"/>
              <a:ext cx="139701" cy="756867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0BDEC9B6-18BE-3270-463F-D4E3A5CC465E}"/>
                </a:ext>
              </a:extLst>
            </p:cNvPr>
            <p:cNvSpPr/>
            <p:nvPr/>
          </p:nvSpPr>
          <p:spPr>
            <a:xfrm rot="16200000">
              <a:off x="3469792" y="101305"/>
              <a:ext cx="139702" cy="834724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59311EC-72F0-F4C6-D1B8-4FA5E56DA547}"/>
                </a:ext>
              </a:extLst>
            </p:cNvPr>
            <p:cNvSpPr/>
            <p:nvPr/>
          </p:nvSpPr>
          <p:spPr>
            <a:xfrm>
              <a:off x="1002548" y="832596"/>
              <a:ext cx="3388699" cy="1823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5113DB9-1E14-5990-C4EB-39E3DD916BDD}"/>
                </a:ext>
              </a:extLst>
            </p:cNvPr>
            <p:cNvSpPr txBox="1"/>
            <p:nvPr/>
          </p:nvSpPr>
          <p:spPr>
            <a:xfrm>
              <a:off x="4857614" y="1464680"/>
              <a:ext cx="971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TFEB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E2770EC-44BE-CA4B-2A81-71205AE1296D}"/>
                </a:ext>
              </a:extLst>
            </p:cNvPr>
            <p:cNvSpPr/>
            <p:nvPr/>
          </p:nvSpPr>
          <p:spPr>
            <a:xfrm>
              <a:off x="934346" y="1629042"/>
              <a:ext cx="3456901" cy="1940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E7C730-5504-D5A1-FC20-E2FF5853C623}"/>
                </a:ext>
              </a:extLst>
            </p:cNvPr>
            <p:cNvSpPr txBox="1"/>
            <p:nvPr/>
          </p:nvSpPr>
          <p:spPr>
            <a:xfrm>
              <a:off x="-18557" y="1493779"/>
              <a:ext cx="7857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r">
                <a:defRPr sz="1400" b="1"/>
              </a:lvl1pPr>
            </a:lstStyle>
            <a:p>
              <a:r>
                <a:rPr lang="en-US" dirty="0"/>
                <a:t>69 </a:t>
              </a:r>
              <a:r>
                <a:rPr lang="en-US" dirty="0" err="1"/>
                <a:t>kDa</a:t>
              </a:r>
              <a:r>
                <a:rPr lang="en-US" dirty="0"/>
                <a:t>-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1530ABF-4D87-4812-7456-A412967C01DF}"/>
              </a:ext>
            </a:extLst>
          </p:cNvPr>
          <p:cNvSpPr txBox="1"/>
          <p:nvPr/>
        </p:nvSpPr>
        <p:spPr>
          <a:xfrm>
            <a:off x="0" y="6334780"/>
            <a:ext cx="35256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Figure 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2D770A-4FF1-1B7D-1818-24253C4D7234}"/>
              </a:ext>
            </a:extLst>
          </p:cNvPr>
          <p:cNvSpPr txBox="1"/>
          <p:nvPr/>
        </p:nvSpPr>
        <p:spPr>
          <a:xfrm>
            <a:off x="1068663" y="102722"/>
            <a:ext cx="4026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03A15C-21F8-A9C5-77E1-89949F83BC8B}"/>
              </a:ext>
            </a:extLst>
          </p:cNvPr>
          <p:cNvSpPr txBox="1"/>
          <p:nvPr/>
        </p:nvSpPr>
        <p:spPr>
          <a:xfrm>
            <a:off x="5336628" y="102722"/>
            <a:ext cx="3866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EE92AA-4852-5615-E8A6-BE65F89C5AB6}"/>
              </a:ext>
            </a:extLst>
          </p:cNvPr>
          <p:cNvSpPr txBox="1"/>
          <p:nvPr/>
        </p:nvSpPr>
        <p:spPr>
          <a:xfrm>
            <a:off x="1121061" y="3339195"/>
            <a:ext cx="3754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534872-8080-27CA-7294-53933B73E963}"/>
              </a:ext>
            </a:extLst>
          </p:cNvPr>
          <p:cNvSpPr txBox="1"/>
          <p:nvPr/>
        </p:nvSpPr>
        <p:spPr>
          <a:xfrm>
            <a:off x="5342238" y="3389415"/>
            <a:ext cx="4106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084188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3ACAC0-B40B-CBDC-0849-08CA23CED614}"/>
              </a:ext>
            </a:extLst>
          </p:cNvPr>
          <p:cNvSpPr txBox="1"/>
          <p:nvPr/>
        </p:nvSpPr>
        <p:spPr>
          <a:xfrm>
            <a:off x="0" y="6334780"/>
            <a:ext cx="33870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645531-0D11-52AC-59DE-0BA4503C2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6766"/>
            <a:ext cx="12192000" cy="548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66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6CCFA7BB-0FFD-B5D9-EE43-46238503C8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" y="0"/>
            <a:ext cx="12187095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0C6614-5B57-5638-319C-B6D4811A8F4A}"/>
              </a:ext>
            </a:extLst>
          </p:cNvPr>
          <p:cNvSpPr txBox="1"/>
          <p:nvPr/>
        </p:nvSpPr>
        <p:spPr>
          <a:xfrm>
            <a:off x="6773366" y="42532"/>
            <a:ext cx="54161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/>
              <a:t>Autophagy (</a:t>
            </a:r>
            <a:r>
              <a:rPr lang="en-US" sz="2800" b="1" dirty="0" err="1"/>
              <a:t>ProteOMICs</a:t>
            </a:r>
            <a:r>
              <a:rPr lang="en-US" sz="2800" b="1" dirty="0"/>
              <a:t>) in YOUNG TG</a:t>
            </a:r>
            <a:r>
              <a:rPr lang="en-US" sz="2800" b="1" baseline="30000" dirty="0"/>
              <a:t>AC8</a:t>
            </a:r>
            <a:r>
              <a:rPr lang="en-US" sz="2800" b="1" dirty="0"/>
              <a:t> vs WT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75C0A2-69DB-1C49-1532-3A06087F0EC1}"/>
              </a:ext>
            </a:extLst>
          </p:cNvPr>
          <p:cNvSpPr txBox="1"/>
          <p:nvPr/>
        </p:nvSpPr>
        <p:spPr>
          <a:xfrm>
            <a:off x="0" y="6334780"/>
            <a:ext cx="33870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2</a:t>
            </a:r>
          </a:p>
        </p:txBody>
      </p:sp>
    </p:spTree>
    <p:extLst>
      <p:ext uri="{BB962C8B-B14F-4D97-AF65-F5344CB8AC3E}">
        <p14:creationId xmlns:p14="http://schemas.microsoft.com/office/powerpoint/2010/main" val="4098255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BBC5C5-A71B-221F-0893-47FAAD97FA49}"/>
              </a:ext>
            </a:extLst>
          </p:cNvPr>
          <p:cNvSpPr txBox="1"/>
          <p:nvPr/>
        </p:nvSpPr>
        <p:spPr>
          <a:xfrm>
            <a:off x="1706220" y="257754"/>
            <a:ext cx="87795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744538"/>
            <a:r>
              <a:rPr lang="en-US" sz="2800" dirty="0">
                <a:latin typeface="+mn-lt"/>
              </a:rPr>
              <a:t>Autophagy Pathway (</a:t>
            </a:r>
            <a:r>
              <a:rPr lang="en-US" sz="2800" dirty="0" err="1">
                <a:latin typeface="+mn-lt"/>
              </a:rPr>
              <a:t>ProteOMICs</a:t>
            </a:r>
            <a:r>
              <a:rPr lang="en-US" sz="2800" dirty="0">
                <a:latin typeface="+mn-lt"/>
              </a:rPr>
              <a:t>) in YOUNG TG</a:t>
            </a:r>
            <a:r>
              <a:rPr lang="en-US" sz="2800" baseline="30000" dirty="0">
                <a:latin typeface="+mn-lt"/>
              </a:rPr>
              <a:t>AC8</a:t>
            </a:r>
            <a:r>
              <a:rPr lang="en-US" sz="2800" dirty="0">
                <a:latin typeface="+mn-lt"/>
              </a:rPr>
              <a:t> vs WT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A4D98F-9132-E77B-1C7D-18D8F7B2A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005" y="897155"/>
            <a:ext cx="9039990" cy="52052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0CE49B-7DD9-0E2D-E3BD-2D924B0860ED}"/>
              </a:ext>
            </a:extLst>
          </p:cNvPr>
          <p:cNvSpPr txBox="1"/>
          <p:nvPr/>
        </p:nvSpPr>
        <p:spPr>
          <a:xfrm>
            <a:off x="0" y="6334780"/>
            <a:ext cx="33870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2</a:t>
            </a:r>
          </a:p>
        </p:txBody>
      </p:sp>
    </p:spTree>
    <p:extLst>
      <p:ext uri="{BB962C8B-B14F-4D97-AF65-F5344CB8AC3E}">
        <p14:creationId xmlns:p14="http://schemas.microsoft.com/office/powerpoint/2010/main" val="1140364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network&#10;&#10;Description automatically generated">
            <a:extLst>
              <a:ext uri="{FF2B5EF4-FFF2-40B4-BE49-F238E27FC236}">
                <a16:creationId xmlns:a16="http://schemas.microsoft.com/office/drawing/2014/main" id="{6C722C56-1211-427F-37CB-03F250DAC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745" y="0"/>
            <a:ext cx="768851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84CB02-8DC9-26F4-4095-79F6CFC5EFB0}"/>
              </a:ext>
            </a:extLst>
          </p:cNvPr>
          <p:cNvSpPr txBox="1"/>
          <p:nvPr/>
        </p:nvSpPr>
        <p:spPr>
          <a:xfrm>
            <a:off x="108636" y="203451"/>
            <a:ext cx="40274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Phagosome Formation (</a:t>
            </a:r>
            <a:r>
              <a:rPr lang="en-US" sz="2800" b="1" dirty="0" err="1"/>
              <a:t>ProteOMICs</a:t>
            </a:r>
            <a:r>
              <a:rPr lang="en-US" sz="2800" b="1" dirty="0"/>
              <a:t>) </a:t>
            </a:r>
          </a:p>
          <a:p>
            <a:r>
              <a:rPr lang="en-US" sz="2800" b="1" dirty="0"/>
              <a:t>in YOUNG </a:t>
            </a:r>
          </a:p>
          <a:p>
            <a:r>
              <a:rPr lang="en-US" sz="2800" b="1" dirty="0"/>
              <a:t>TG</a:t>
            </a:r>
            <a:r>
              <a:rPr lang="en-US" sz="2800" b="1" baseline="30000" dirty="0"/>
              <a:t>AC8</a:t>
            </a:r>
            <a:r>
              <a:rPr lang="en-US" sz="2800" b="1" dirty="0"/>
              <a:t> vs WT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071D0D-76EB-0E80-A4DC-DBEC1D117791}"/>
              </a:ext>
            </a:extLst>
          </p:cNvPr>
          <p:cNvSpPr txBox="1"/>
          <p:nvPr/>
        </p:nvSpPr>
        <p:spPr>
          <a:xfrm>
            <a:off x="0" y="6334780"/>
            <a:ext cx="5571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3</a:t>
            </a:r>
          </a:p>
        </p:txBody>
      </p:sp>
    </p:spTree>
    <p:extLst>
      <p:ext uri="{BB962C8B-B14F-4D97-AF65-F5344CB8AC3E}">
        <p14:creationId xmlns:p14="http://schemas.microsoft.com/office/powerpoint/2010/main" val="2223992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656787-D48B-35C0-5C7D-4CB4D3680738}"/>
              </a:ext>
            </a:extLst>
          </p:cNvPr>
          <p:cNvSpPr txBox="1"/>
          <p:nvPr/>
        </p:nvSpPr>
        <p:spPr>
          <a:xfrm>
            <a:off x="1319936" y="323411"/>
            <a:ext cx="107327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744538"/>
            <a:r>
              <a:rPr lang="en-US" sz="2800" dirty="0">
                <a:latin typeface="+mn-lt"/>
              </a:rPr>
              <a:t>Phagosome Formation Pathway (</a:t>
            </a:r>
            <a:r>
              <a:rPr lang="en-US" sz="2800" dirty="0" err="1">
                <a:latin typeface="+mn-lt"/>
              </a:rPr>
              <a:t>ProteOMICs</a:t>
            </a:r>
            <a:r>
              <a:rPr lang="en-US" sz="2800" dirty="0">
                <a:latin typeface="+mn-lt"/>
              </a:rPr>
              <a:t>) in YOUNG WT/TG</a:t>
            </a:r>
            <a:r>
              <a:rPr lang="en-US" sz="2800" baseline="30000" dirty="0">
                <a:latin typeface="+mn-lt"/>
              </a:rPr>
              <a:t>AC8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31649-A4B0-8C81-8173-69171C42C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435" y="862589"/>
            <a:ext cx="8837130" cy="54402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8969D2-4704-D3A1-23EC-127FEA492435}"/>
              </a:ext>
            </a:extLst>
          </p:cNvPr>
          <p:cNvSpPr txBox="1"/>
          <p:nvPr/>
        </p:nvSpPr>
        <p:spPr>
          <a:xfrm>
            <a:off x="0" y="6334780"/>
            <a:ext cx="33870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3</a:t>
            </a:r>
          </a:p>
        </p:txBody>
      </p:sp>
    </p:spTree>
    <p:extLst>
      <p:ext uri="{BB962C8B-B14F-4D97-AF65-F5344CB8AC3E}">
        <p14:creationId xmlns:p14="http://schemas.microsoft.com/office/powerpoint/2010/main" val="1704737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C332F8A4-E50C-B21D-08DB-5DBAAFC24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689" y="0"/>
            <a:ext cx="639462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12D6AE-06F8-F9F7-7944-265C2D61125E}"/>
              </a:ext>
            </a:extLst>
          </p:cNvPr>
          <p:cNvSpPr txBox="1"/>
          <p:nvPr/>
        </p:nvSpPr>
        <p:spPr>
          <a:xfrm>
            <a:off x="108635" y="564958"/>
            <a:ext cx="3676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Phagosome Maturation (</a:t>
            </a:r>
            <a:r>
              <a:rPr lang="en-US" sz="2800" b="1" dirty="0" err="1"/>
              <a:t>ProteOMICs</a:t>
            </a:r>
            <a:r>
              <a:rPr lang="en-US" sz="2800" b="1" dirty="0"/>
              <a:t>) in YOUNG TG</a:t>
            </a:r>
            <a:r>
              <a:rPr lang="en-US" sz="2800" b="1" baseline="30000" dirty="0"/>
              <a:t>AC8</a:t>
            </a:r>
            <a:r>
              <a:rPr lang="en-US" sz="2800" b="1" dirty="0"/>
              <a:t> vs WT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B49F1-BB7D-BBE4-EA7C-A371C98D34B5}"/>
              </a:ext>
            </a:extLst>
          </p:cNvPr>
          <p:cNvSpPr txBox="1"/>
          <p:nvPr/>
        </p:nvSpPr>
        <p:spPr>
          <a:xfrm>
            <a:off x="0" y="6334780"/>
            <a:ext cx="48590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4</a:t>
            </a:r>
          </a:p>
        </p:txBody>
      </p:sp>
    </p:spTree>
    <p:extLst>
      <p:ext uri="{BB962C8B-B14F-4D97-AF65-F5344CB8AC3E}">
        <p14:creationId xmlns:p14="http://schemas.microsoft.com/office/powerpoint/2010/main" val="3690713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4120DF-663A-9F3B-85D2-330AB492D622}"/>
              </a:ext>
            </a:extLst>
          </p:cNvPr>
          <p:cNvSpPr txBox="1"/>
          <p:nvPr/>
        </p:nvSpPr>
        <p:spPr>
          <a:xfrm>
            <a:off x="1458697" y="124181"/>
            <a:ext cx="290935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744538"/>
            <a:r>
              <a:rPr lang="en-US" sz="2800" dirty="0">
                <a:latin typeface="+mn-lt"/>
              </a:rPr>
              <a:t>Phagosome Maturation</a:t>
            </a:r>
          </a:p>
          <a:p>
            <a:pPr defTabSz="744538"/>
            <a:r>
              <a:rPr lang="en-US" sz="2800" dirty="0">
                <a:latin typeface="+mn-lt"/>
              </a:rPr>
              <a:t>Pathway (</a:t>
            </a:r>
            <a:r>
              <a:rPr lang="en-US" sz="2800" dirty="0" err="1">
                <a:latin typeface="+mn-lt"/>
              </a:rPr>
              <a:t>ProteOMICs</a:t>
            </a:r>
            <a:r>
              <a:rPr lang="en-US" sz="2800" dirty="0">
                <a:latin typeface="+mn-lt"/>
              </a:rPr>
              <a:t>) in YOUNG WT/TG</a:t>
            </a:r>
            <a:r>
              <a:rPr lang="en-US" sz="2800" baseline="30000" dirty="0">
                <a:latin typeface="+mn-lt"/>
              </a:rPr>
              <a:t>AC8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2A899F-EAA1-ACBF-A5EC-D2526F49C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074" y="206375"/>
            <a:ext cx="6381750" cy="63341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FDB707-28F1-C29D-97E8-3BC0956F0B33}"/>
              </a:ext>
            </a:extLst>
          </p:cNvPr>
          <p:cNvSpPr txBox="1"/>
          <p:nvPr/>
        </p:nvSpPr>
        <p:spPr>
          <a:xfrm>
            <a:off x="0" y="6334780"/>
            <a:ext cx="35651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Table 4</a:t>
            </a:r>
          </a:p>
        </p:txBody>
      </p:sp>
    </p:spTree>
    <p:extLst>
      <p:ext uri="{BB962C8B-B14F-4D97-AF65-F5344CB8AC3E}">
        <p14:creationId xmlns:p14="http://schemas.microsoft.com/office/powerpoint/2010/main" val="164636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381D76C-737E-F616-A08E-C8F1D25886F7}"/>
              </a:ext>
            </a:extLst>
          </p:cNvPr>
          <p:cNvGrpSpPr/>
          <p:nvPr/>
        </p:nvGrpSpPr>
        <p:grpSpPr>
          <a:xfrm>
            <a:off x="3053590" y="3798825"/>
            <a:ext cx="2974538" cy="3115651"/>
            <a:chOff x="6948872" y="774310"/>
            <a:chExt cx="2974538" cy="311565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6DFD344-C22E-4CE6-184D-3B45A448FB62}"/>
                </a:ext>
              </a:extLst>
            </p:cNvPr>
            <p:cNvSpPr txBox="1"/>
            <p:nvPr/>
          </p:nvSpPr>
          <p:spPr>
            <a:xfrm>
              <a:off x="6948872" y="774310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spcBef>
                  <a:spcPct val="0"/>
                </a:spcBef>
                <a:buFontTx/>
                <a:buNone/>
                <a:defRPr sz="32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?"/>
                <a:defRPr sz="37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32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sz="2800" dirty="0">
                  <a:latin typeface="+mn-lt"/>
                </a:rPr>
                <a:t>B</a:t>
              </a:r>
            </a:p>
          </p:txBody>
        </p:sp>
        <p:graphicFrame>
          <p:nvGraphicFramePr>
            <p:cNvPr id="37" name="Object 36">
              <a:extLst>
                <a:ext uri="{FF2B5EF4-FFF2-40B4-BE49-F238E27FC236}">
                  <a16:creationId xmlns:a16="http://schemas.microsoft.com/office/drawing/2014/main" id="{38A0D42D-1478-A21E-9FAC-3F831F2ECAE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178623" y="1165811"/>
            <a:ext cx="2744787" cy="2724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2" imgW="2744234" imgH="2723757" progId="Prism9.Document">
                    <p:embed/>
                  </p:oleObj>
                </mc:Choice>
                <mc:Fallback>
                  <p:oleObj name="Prism 9" r:id="rId2" imgW="2744234" imgH="2723757" progId="Prism9.Document">
                    <p:embed/>
                    <p:pic>
                      <p:nvPicPr>
                        <p:cNvPr id="37" name="Object 36">
                          <a:extLst>
                            <a:ext uri="{FF2B5EF4-FFF2-40B4-BE49-F238E27FC236}">
                              <a16:creationId xmlns:a16="http://schemas.microsoft.com/office/drawing/2014/main" id="{38A0D42D-1478-A21E-9FAC-3F831F2ECAE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178623" y="1165811"/>
                          <a:ext cx="2744787" cy="2724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996AEBF-7399-E4B9-A73A-44FD9671265C}"/>
              </a:ext>
            </a:extLst>
          </p:cNvPr>
          <p:cNvSpPr txBox="1"/>
          <p:nvPr/>
        </p:nvSpPr>
        <p:spPr>
          <a:xfrm>
            <a:off x="-9832" y="6354444"/>
            <a:ext cx="3517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solidFill>
                  <a:srgbClr val="C00000"/>
                </a:solidFill>
                <a:latin typeface="+mn-lt"/>
              </a:rPr>
              <a:t>Supplemental Figure 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C45078-CD07-3541-1A33-37FFF902DBBA}"/>
              </a:ext>
            </a:extLst>
          </p:cNvPr>
          <p:cNvGrpSpPr/>
          <p:nvPr/>
        </p:nvGrpSpPr>
        <p:grpSpPr>
          <a:xfrm>
            <a:off x="6848592" y="3798825"/>
            <a:ext cx="5013585" cy="3145224"/>
            <a:chOff x="6074826" y="3343996"/>
            <a:chExt cx="5013585" cy="314522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C249A32-F1D0-D672-0E9F-405F3F1DB793}"/>
                </a:ext>
              </a:extLst>
            </p:cNvPr>
            <p:cNvSpPr txBox="1"/>
            <p:nvPr/>
          </p:nvSpPr>
          <p:spPr>
            <a:xfrm>
              <a:off x="6074826" y="3343996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spcBef>
                  <a:spcPct val="0"/>
                </a:spcBef>
                <a:buFontTx/>
                <a:buNone/>
                <a:defRPr sz="32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?"/>
                <a:defRPr sz="37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32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sz="2800" dirty="0">
                  <a:latin typeface="+mn-lt"/>
                </a:rPr>
                <a:t>C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122D9E6-105C-3245-9886-E37A57BC8599}"/>
                </a:ext>
              </a:extLst>
            </p:cNvPr>
            <p:cNvGrpSpPr/>
            <p:nvPr/>
          </p:nvGrpSpPr>
          <p:grpSpPr>
            <a:xfrm>
              <a:off x="6704935" y="3600231"/>
              <a:ext cx="4383476" cy="2888989"/>
              <a:chOff x="6619875" y="3589599"/>
              <a:chExt cx="4383476" cy="2888989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23B1B466-2805-CEBD-E824-C8BFCC1CB37F}"/>
                  </a:ext>
                </a:extLst>
              </p:cNvPr>
              <p:cNvGrpSpPr/>
              <p:nvPr/>
            </p:nvGrpSpPr>
            <p:grpSpPr>
              <a:xfrm>
                <a:off x="6619875" y="3589599"/>
                <a:ext cx="2970726" cy="2888989"/>
                <a:chOff x="7298537" y="3902150"/>
                <a:chExt cx="2970726" cy="2888989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9EEAB9B-430A-1E3D-748A-85D6B7C9E3FA}"/>
                    </a:ext>
                  </a:extLst>
                </p:cNvPr>
                <p:cNvSpPr txBox="1"/>
                <p:nvPr/>
              </p:nvSpPr>
              <p:spPr>
                <a:xfrm>
                  <a:off x="7385392" y="3902150"/>
                  <a:ext cx="288387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i="0" u="none" strike="noStrike" dirty="0">
                      <a:effectLst/>
                      <a:latin typeface="Calibri" panose="020F0502020204030204" pitchFamily="34" charset="0"/>
                    </a:rPr>
                    <a:t>Lysosomal acid phosphatase </a:t>
                  </a:r>
                  <a:endParaRPr lang="en-US" sz="1600" dirty="0"/>
                </a:p>
              </p:txBody>
            </p:sp>
            <p:graphicFrame>
              <p:nvGraphicFramePr>
                <p:cNvPr id="29" name="Object 28">
                  <a:extLst>
                    <a:ext uri="{FF2B5EF4-FFF2-40B4-BE49-F238E27FC236}">
                      <a16:creationId xmlns:a16="http://schemas.microsoft.com/office/drawing/2014/main" id="{8F49B179-90E3-454D-B719-2CF547C07AFA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04610953"/>
                    </p:ext>
                  </p:extLst>
                </p:nvPr>
              </p:nvGraphicFramePr>
              <p:xfrm>
                <a:off x="7298537" y="4119376"/>
                <a:ext cx="2314575" cy="26717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Prism 9" r:id="rId4" imgW="2344844" imgH="2703954" progId="Prism9.Document">
                        <p:embed/>
                      </p:oleObj>
                    </mc:Choice>
                    <mc:Fallback>
                      <p:oleObj name="Prism 9" r:id="rId4" imgW="2344844" imgH="2703954" progId="Prism9.Document">
                        <p:embed/>
                        <p:pic>
                          <p:nvPicPr>
                            <p:cNvPr id="29" name="Object 28">
                              <a:extLst>
                                <a:ext uri="{FF2B5EF4-FFF2-40B4-BE49-F238E27FC236}">
                                  <a16:creationId xmlns:a16="http://schemas.microsoft.com/office/drawing/2014/main" id="{8F49B179-90E3-454D-B719-2CF547C07AFA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298537" y="4119376"/>
                              <a:ext cx="2314575" cy="267176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9EC8AA4-7CB9-8FA4-0B6D-67C6EA4EC94C}"/>
                  </a:ext>
                </a:extLst>
              </p:cNvPr>
              <p:cNvGrpSpPr/>
              <p:nvPr/>
            </p:nvGrpSpPr>
            <p:grpSpPr>
              <a:xfrm>
                <a:off x="8650439" y="4342099"/>
                <a:ext cx="2352912" cy="1722543"/>
                <a:chOff x="8262350" y="4681421"/>
                <a:chExt cx="2352912" cy="1722543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00000000-0008-0000-0000-0000030000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521" t="35342" r="71924" b="57156"/>
                <a:stretch/>
              </p:blipFill>
              <p:spPr>
                <a:xfrm>
                  <a:off x="8811865" y="4950982"/>
                  <a:ext cx="806036" cy="707666"/>
                </a:xfrm>
                <a:prstGeom prst="rect">
                  <a:avLst/>
                </a:prstGeom>
                <a:ln>
                  <a:solidFill>
                    <a:schemeClr val="dk1">
                      <a:shade val="50000"/>
                    </a:schemeClr>
                  </a:solidFill>
                </a:ln>
              </p:spPr>
            </p:pic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00000000-0008-0000-0000-0000040000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699" t="27610" r="78094" b="65794"/>
                <a:stretch/>
              </p:blipFill>
              <p:spPr>
                <a:xfrm>
                  <a:off x="8811865" y="5696299"/>
                  <a:ext cx="810558" cy="707665"/>
                </a:xfrm>
                <a:prstGeom prst="rect">
                  <a:avLst/>
                </a:prstGeom>
                <a:ln>
                  <a:solidFill>
                    <a:schemeClr val="dk1">
                      <a:shade val="50000"/>
                    </a:schemeClr>
                  </a:solidFill>
                </a:ln>
              </p:spPr>
            </p:pic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90716E3-EF03-4CB3-894A-D303E4669A8E}"/>
                    </a:ext>
                  </a:extLst>
                </p:cNvPr>
                <p:cNvSpPr txBox="1"/>
                <p:nvPr/>
              </p:nvSpPr>
              <p:spPr>
                <a:xfrm>
                  <a:off x="9033168" y="4684597"/>
                  <a:ext cx="3834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WT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1076BC7-C614-4DA5-930E-4396D096282C}"/>
                    </a:ext>
                  </a:extLst>
                </p:cNvPr>
                <p:cNvSpPr txBox="1"/>
                <p:nvPr/>
              </p:nvSpPr>
              <p:spPr>
                <a:xfrm>
                  <a:off x="9263574" y="4681421"/>
                  <a:ext cx="50045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>
                      <a:solidFill>
                        <a:srgbClr val="C00000"/>
                      </a:solidFill>
                    </a:rPr>
                    <a:t>TG</a:t>
                  </a:r>
                  <a:r>
                    <a:rPr lang="en-US" sz="1100" b="1" baseline="30000" dirty="0">
                      <a:solidFill>
                        <a:srgbClr val="C00000"/>
                      </a:solidFill>
                    </a:rPr>
                    <a:t>AC8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0F55FC9-FCE1-49FA-AFDE-D074AFCAFA86}"/>
                    </a:ext>
                  </a:extLst>
                </p:cNvPr>
                <p:cNvSpPr txBox="1"/>
                <p:nvPr/>
              </p:nvSpPr>
              <p:spPr>
                <a:xfrm>
                  <a:off x="9574653" y="5919326"/>
                  <a:ext cx="104060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/>
                    <a:t>Total Protein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4EBC9F55-3F13-4C2D-AE8A-AC9A328AD0E4}"/>
                    </a:ext>
                  </a:extLst>
                </p:cNvPr>
                <p:cNvSpPr txBox="1"/>
                <p:nvPr/>
              </p:nvSpPr>
              <p:spPr>
                <a:xfrm>
                  <a:off x="8274164" y="5400939"/>
                  <a:ext cx="60625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52KDa-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20485E34-5D39-43B2-83C3-A19742CDEA04}"/>
                    </a:ext>
                  </a:extLst>
                </p:cNvPr>
                <p:cNvSpPr txBox="1"/>
                <p:nvPr/>
              </p:nvSpPr>
              <p:spPr>
                <a:xfrm>
                  <a:off x="9574653" y="5372748"/>
                  <a:ext cx="53572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-ACP2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001C95C-EF66-AE57-0F46-6D3533E0E7AC}"/>
                    </a:ext>
                  </a:extLst>
                </p:cNvPr>
                <p:cNvSpPr txBox="1"/>
                <p:nvPr/>
              </p:nvSpPr>
              <p:spPr>
                <a:xfrm>
                  <a:off x="8262350" y="4931665"/>
                  <a:ext cx="60625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76KDa-</a:t>
                  </a:r>
                </a:p>
              </p:txBody>
            </p:sp>
          </p:grp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C56E38E-969E-8600-A828-EB3422943C09}"/>
              </a:ext>
            </a:extLst>
          </p:cNvPr>
          <p:cNvGrpSpPr/>
          <p:nvPr/>
        </p:nvGrpSpPr>
        <p:grpSpPr>
          <a:xfrm>
            <a:off x="441090" y="289366"/>
            <a:ext cx="11472796" cy="3509459"/>
            <a:chOff x="441090" y="289366"/>
            <a:chExt cx="11472796" cy="350945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EFD97A5-4502-4F5E-610E-82226B424C7C}"/>
                </a:ext>
              </a:extLst>
            </p:cNvPr>
            <p:cNvGrpSpPr/>
            <p:nvPr/>
          </p:nvGrpSpPr>
          <p:grpSpPr>
            <a:xfrm>
              <a:off x="441090" y="289366"/>
              <a:ext cx="5735476" cy="3509459"/>
              <a:chOff x="486259" y="1056633"/>
              <a:chExt cx="5735476" cy="3509459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9B42639-04AC-C45E-DBDF-29823FF7851C}"/>
                  </a:ext>
                </a:extLst>
              </p:cNvPr>
              <p:cNvSpPr txBox="1"/>
              <p:nvPr/>
            </p:nvSpPr>
            <p:spPr>
              <a:xfrm>
                <a:off x="486259" y="1056633"/>
                <a:ext cx="40267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>
                  <a:spcBef>
                    <a:spcPct val="0"/>
                  </a:spcBef>
                  <a:buFontTx/>
                  <a:buNone/>
                  <a:defRPr sz="3200" b="1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?"/>
                  <a:defRPr sz="3700"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?"/>
                  <a:defRPr sz="3200"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?"/>
                  <a:defRPr sz="2600"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?"/>
                  <a:defRPr sz="2600"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?"/>
                  <a:defRPr sz="2600"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?"/>
                  <a:defRPr sz="2600"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?"/>
                  <a:defRPr sz="2600"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?"/>
                  <a:defRPr sz="2600"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sz="2800" dirty="0">
                    <a:latin typeface="+mn-lt"/>
                  </a:rPr>
                  <a:t>A</a:t>
                </a: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A2B9C390-4648-F365-AA17-3CAEA979F79D}"/>
                  </a:ext>
                </a:extLst>
              </p:cNvPr>
              <p:cNvGrpSpPr/>
              <p:nvPr/>
            </p:nvGrpSpPr>
            <p:grpSpPr>
              <a:xfrm>
                <a:off x="594032" y="1346534"/>
                <a:ext cx="3836468" cy="3219558"/>
                <a:chOff x="8785671" y="4036489"/>
                <a:chExt cx="3016462" cy="2593167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6D1A92BA-752A-E36C-A464-55B0CAB2F8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785671" y="4270136"/>
                  <a:ext cx="3016462" cy="2359520"/>
                </a:xfrm>
                <a:prstGeom prst="rect">
                  <a:avLst/>
                </a:prstGeom>
              </p:spPr>
            </p:pic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0ABEC85F-7781-A257-5BCD-9EE6AC0BF97B}"/>
                    </a:ext>
                  </a:extLst>
                </p:cNvPr>
                <p:cNvSpPr txBox="1"/>
                <p:nvPr/>
              </p:nvSpPr>
              <p:spPr>
                <a:xfrm>
                  <a:off x="9249409" y="4036489"/>
                  <a:ext cx="254290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 plot of Cathepsins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2FB87CD-B248-A159-E050-3BBFCA61537C}"/>
                  </a:ext>
                </a:extLst>
              </p:cNvPr>
              <p:cNvGrpSpPr/>
              <p:nvPr/>
            </p:nvGrpSpPr>
            <p:grpSpPr>
              <a:xfrm>
                <a:off x="4435185" y="1983531"/>
                <a:ext cx="1786550" cy="568028"/>
                <a:chOff x="4497525" y="1532801"/>
                <a:chExt cx="1786550" cy="568028"/>
              </a:xfrm>
            </p:grpSpPr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E379DA0-BB08-09D5-DDEF-0E9500BFF368}"/>
                    </a:ext>
                  </a:extLst>
                </p:cNvPr>
                <p:cNvSpPr txBox="1"/>
                <p:nvPr/>
              </p:nvSpPr>
              <p:spPr>
                <a:xfrm>
                  <a:off x="4497525" y="1532801"/>
                  <a:ext cx="1786550" cy="5539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</a:t>
                  </a:r>
                  <a:r>
                    <a:rPr lang="en-US" sz="10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up: p-value &lt; 0.05</a:t>
                  </a:r>
                </a:p>
                <a:p>
                  <a:r>
                    <a:rPr lang="en-US" sz="10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log2(fold change) &gt; 0</a:t>
                  </a:r>
                </a:p>
                <a:p>
                  <a:pPr defTabSz="233363">
                    <a:tabLst>
                      <a:tab pos="173038" algn="l"/>
                    </a:tabLst>
                  </a:pP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	 non: p-value &gt;= 0.05</a:t>
                  </a:r>
                </a:p>
              </p:txBody>
            </p: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455AB3FF-7049-6083-4E57-681629E02811}"/>
                    </a:ext>
                  </a:extLst>
                </p:cNvPr>
                <p:cNvGrpSpPr/>
                <p:nvPr/>
              </p:nvGrpSpPr>
              <p:grpSpPr>
                <a:xfrm>
                  <a:off x="4535091" y="1607285"/>
                  <a:ext cx="209837" cy="493544"/>
                  <a:chOff x="10036245" y="4996198"/>
                  <a:chExt cx="209837" cy="493544"/>
                </a:xfrm>
              </p:grpSpPr>
              <p:sp>
                <p:nvSpPr>
                  <p:cNvPr id="16" name="rc6955">
                    <a:extLst>
                      <a:ext uri="{FF2B5EF4-FFF2-40B4-BE49-F238E27FC236}">
                        <a16:creationId xmlns:a16="http://schemas.microsoft.com/office/drawing/2014/main" id="{A098DD42-ED80-CFAF-D7DC-00D3EC1E8123}"/>
                      </a:ext>
                    </a:extLst>
                  </p:cNvPr>
                  <p:cNvSpPr/>
                  <p:nvPr/>
                </p:nvSpPr>
                <p:spPr>
                  <a:xfrm>
                    <a:off x="10047080" y="4996198"/>
                    <a:ext cx="199002" cy="199003"/>
                  </a:xfrm>
                  <a:prstGeom prst="rect">
                    <a:avLst/>
                  </a:prstGeom>
                  <a:solidFill>
                    <a:srgbClr val="F2F2F2">
                      <a:alpha val="100000"/>
                    </a:srgbClr>
                  </a:solidFill>
                  <a:ln w="13550" cap="rnd">
                    <a:solidFill>
                      <a:srgbClr val="FFFFFF">
                        <a:alpha val="100000"/>
                      </a:srgbClr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sz="1632"/>
                  </a:p>
                </p:txBody>
              </p:sp>
              <p:sp>
                <p:nvSpPr>
                  <p:cNvPr id="17" name="rc6957">
                    <a:extLst>
                      <a:ext uri="{FF2B5EF4-FFF2-40B4-BE49-F238E27FC236}">
                        <a16:creationId xmlns:a16="http://schemas.microsoft.com/office/drawing/2014/main" id="{E8927B85-8F17-71E3-E466-A66104978BEC}"/>
                      </a:ext>
                    </a:extLst>
                  </p:cNvPr>
                  <p:cNvSpPr/>
                  <p:nvPr/>
                </p:nvSpPr>
                <p:spPr>
                  <a:xfrm>
                    <a:off x="10036245" y="5290740"/>
                    <a:ext cx="199002" cy="199002"/>
                  </a:xfrm>
                  <a:prstGeom prst="rect">
                    <a:avLst/>
                  </a:prstGeom>
                  <a:solidFill>
                    <a:srgbClr val="F2F2F2">
                      <a:alpha val="100000"/>
                    </a:srgbClr>
                  </a:solidFill>
                  <a:ln w="13550" cap="rnd">
                    <a:solidFill>
                      <a:srgbClr val="FFFFFF">
                        <a:alpha val="100000"/>
                      </a:srgbClr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sz="1632"/>
                  </a:p>
                </p:txBody>
              </p:sp>
              <p:sp>
                <p:nvSpPr>
                  <p:cNvPr id="18" name="pt6958">
                    <a:extLst>
                      <a:ext uri="{FF2B5EF4-FFF2-40B4-BE49-F238E27FC236}">
                        <a16:creationId xmlns:a16="http://schemas.microsoft.com/office/drawing/2014/main" id="{3BD4C61F-336E-8807-0E83-2400A4AA1B8F}"/>
                      </a:ext>
                    </a:extLst>
                  </p:cNvPr>
                  <p:cNvSpPr/>
                  <p:nvPr/>
                </p:nvSpPr>
                <p:spPr>
                  <a:xfrm>
                    <a:off x="10099493" y="5051959"/>
                    <a:ext cx="94175" cy="94175"/>
                  </a:xfrm>
                  <a:prstGeom prst="ellipse">
                    <a:avLst/>
                  </a:prstGeom>
                  <a:solidFill>
                    <a:srgbClr val="FF0000">
                      <a:alpha val="40000"/>
                    </a:srgbClr>
                  </a:solidFill>
                  <a:ln w="9000" cap="rnd">
                    <a:solidFill>
                      <a:srgbClr val="FF0000">
                        <a:alpha val="40000"/>
                      </a:srgbClr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sz="1632"/>
                  </a:p>
                </p:txBody>
              </p:sp>
              <p:sp>
                <p:nvSpPr>
                  <p:cNvPr id="19" name="pt6956">
                    <a:extLst>
                      <a:ext uri="{FF2B5EF4-FFF2-40B4-BE49-F238E27FC236}">
                        <a16:creationId xmlns:a16="http://schemas.microsoft.com/office/drawing/2014/main" id="{80D3E318-C949-4D89-6E57-AEA05663CDA7}"/>
                      </a:ext>
                    </a:extLst>
                  </p:cNvPr>
                  <p:cNvSpPr/>
                  <p:nvPr/>
                </p:nvSpPr>
                <p:spPr>
                  <a:xfrm>
                    <a:off x="10091793" y="5343153"/>
                    <a:ext cx="94175" cy="94175"/>
                  </a:xfrm>
                  <a:prstGeom prst="ellipse">
                    <a:avLst/>
                  </a:prstGeom>
                  <a:solidFill>
                    <a:srgbClr val="BEBEBE">
                      <a:alpha val="40000"/>
                    </a:srgbClr>
                  </a:solidFill>
                  <a:ln w="9000" cap="rnd">
                    <a:solidFill>
                      <a:srgbClr val="BEBEBE">
                        <a:alpha val="40000"/>
                      </a:srgbClr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sz="1632" dirty="0"/>
                  </a:p>
                </p:txBody>
              </p:sp>
            </p:grpSp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494553D-6C44-4412-A5E2-D024163348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27" r="7686"/>
            <a:stretch/>
          </p:blipFill>
          <p:spPr bwMode="auto">
            <a:xfrm>
              <a:off x="6101096" y="1066829"/>
              <a:ext cx="5812790" cy="220218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55950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AA7ED27-1D97-BEA3-E874-338E73C6C6A8}"/>
              </a:ext>
            </a:extLst>
          </p:cNvPr>
          <p:cNvSpPr txBox="1"/>
          <p:nvPr/>
        </p:nvSpPr>
        <p:spPr>
          <a:xfrm>
            <a:off x="0" y="6334780"/>
            <a:ext cx="3517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Figure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9A626A-F78F-C03A-8AAF-1F2895599454}"/>
              </a:ext>
            </a:extLst>
          </p:cNvPr>
          <p:cNvSpPr txBox="1"/>
          <p:nvPr/>
        </p:nvSpPr>
        <p:spPr>
          <a:xfrm>
            <a:off x="2114213" y="4316071"/>
            <a:ext cx="85457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Autophagic flux was measured in non-fasting conditions to specifically assess steady state autophagy (</a:t>
            </a:r>
            <a:r>
              <a:rPr lang="en-US" sz="1800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Figure S1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). </a:t>
            </a:r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3D2B966-DA60-DDD0-5B6E-95A6AA1412BB}"/>
              </a:ext>
            </a:extLst>
          </p:cNvPr>
          <p:cNvGrpSpPr/>
          <p:nvPr/>
        </p:nvGrpSpPr>
        <p:grpSpPr>
          <a:xfrm>
            <a:off x="1776413" y="1604963"/>
            <a:ext cx="9482968" cy="2703512"/>
            <a:chOff x="1776413" y="1604963"/>
            <a:chExt cx="9482968" cy="2703512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12B1CAA7-0524-D156-F099-C9ABE69628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2415509"/>
                </p:ext>
              </p:extLst>
            </p:nvPr>
          </p:nvGraphicFramePr>
          <p:xfrm>
            <a:off x="1776413" y="1604963"/>
            <a:ext cx="4130675" cy="2703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3" imgW="4130036" imgH="2703954" progId="Prism10.Document">
                    <p:embed/>
                  </p:oleObj>
                </mc:Choice>
                <mc:Fallback>
                  <p:oleObj name="Prism 10" r:id="rId3" imgW="4130036" imgH="2703954" progId="Prism10.Document">
                    <p:embed/>
                    <p:pic>
                      <p:nvPicPr>
                        <p:cNvPr id="4" name="Object 3">
                          <a:extLst>
                            <a:ext uri="{FF2B5EF4-FFF2-40B4-BE49-F238E27FC236}">
                              <a16:creationId xmlns:a16="http://schemas.microsoft.com/office/drawing/2014/main" id="{12B1CAA7-0524-D156-F099-C9ABE696284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76413" y="1604963"/>
                          <a:ext cx="4130675" cy="2703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B1DA447-74C0-8574-24C3-4CF9E9DEB470}"/>
                </a:ext>
              </a:extLst>
            </p:cNvPr>
            <p:cNvGrpSpPr/>
            <p:nvPr/>
          </p:nvGrpSpPr>
          <p:grpSpPr>
            <a:xfrm>
              <a:off x="5999711" y="2161009"/>
              <a:ext cx="5259670" cy="1774326"/>
              <a:chOff x="5733011" y="2465809"/>
              <a:chExt cx="5259670" cy="1774326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17B8B3A-5DB3-14B0-8FA1-DB1A6CE2D6DB}"/>
                  </a:ext>
                </a:extLst>
              </p:cNvPr>
              <p:cNvSpPr txBox="1"/>
              <p:nvPr/>
            </p:nvSpPr>
            <p:spPr>
              <a:xfrm>
                <a:off x="9952072" y="3701526"/>
                <a:ext cx="104060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Total </a:t>
                </a:r>
              </a:p>
              <a:p>
                <a:r>
                  <a:rPr lang="en-US" sz="1100" b="1" dirty="0"/>
                  <a:t>Protein</a:t>
                </a:r>
              </a:p>
            </p:txBody>
          </p: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C34CAC02-0AB9-7B55-CFFD-9C4212DE16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 l="14340" t="69753" r="11963" b="9676"/>
              <a:stretch/>
            </p:blipFill>
            <p:spPr>
              <a:xfrm>
                <a:off x="6287534" y="2779256"/>
                <a:ext cx="3664539" cy="72824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2C5E988-E12B-45DA-A0CA-77F3193F34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00" t="26814" r="44477" b="63155"/>
              <a:stretch/>
            </p:blipFill>
            <p:spPr>
              <a:xfrm>
                <a:off x="6287533" y="3593805"/>
                <a:ext cx="3664539" cy="64633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9A09161-FCA9-F90F-F01C-2D5102495CD3}"/>
                  </a:ext>
                </a:extLst>
              </p:cNvPr>
              <p:cNvSpPr txBox="1"/>
              <p:nvPr/>
            </p:nvSpPr>
            <p:spPr>
              <a:xfrm>
                <a:off x="5733011" y="2811251"/>
                <a:ext cx="60625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17KDa-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5340513-53B0-8F19-1C6F-D6B997CC4669}"/>
                  </a:ext>
                </a:extLst>
              </p:cNvPr>
              <p:cNvSpPr txBox="1"/>
              <p:nvPr/>
            </p:nvSpPr>
            <p:spPr>
              <a:xfrm>
                <a:off x="5733011" y="3197048"/>
                <a:ext cx="60625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12KDa-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80CCB47-AC2F-96F2-09F1-0A37EA891A97}"/>
                  </a:ext>
                </a:extLst>
              </p:cNvPr>
              <p:cNvSpPr txBox="1"/>
              <p:nvPr/>
            </p:nvSpPr>
            <p:spPr>
              <a:xfrm>
                <a:off x="9915062" y="2994852"/>
                <a:ext cx="63511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-LC3ABI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B9BF01A-C846-B603-3C0C-C620D8460705}"/>
                  </a:ext>
                </a:extLst>
              </p:cNvPr>
              <p:cNvSpPr txBox="1"/>
              <p:nvPr/>
            </p:nvSpPr>
            <p:spPr>
              <a:xfrm>
                <a:off x="9915062" y="3168809"/>
                <a:ext cx="67197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-LC3ABII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EBACD8B0-7805-8ECA-B010-C8993A112F89}"/>
                  </a:ext>
                </a:extLst>
              </p:cNvPr>
              <p:cNvCxnSpPr>
                <a:stCxn id="23" idx="3"/>
              </p:cNvCxnSpPr>
              <p:nvPr/>
            </p:nvCxnSpPr>
            <p:spPr>
              <a:xfrm flipV="1">
                <a:off x="6339267" y="3274183"/>
                <a:ext cx="337980" cy="536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92EF15F-70AB-8D15-C128-C2D8807E42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2876" y="2928066"/>
                <a:ext cx="38437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4599E8AF-49BE-DA2B-3169-6B168990846A}"/>
                  </a:ext>
                </a:extLst>
              </p:cNvPr>
              <p:cNvGrpSpPr/>
              <p:nvPr/>
            </p:nvGrpSpPr>
            <p:grpSpPr>
              <a:xfrm>
                <a:off x="6417627" y="2465809"/>
                <a:ext cx="3167599" cy="272627"/>
                <a:chOff x="6417627" y="2465809"/>
                <a:chExt cx="3167599" cy="272627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7C92BC5B-684D-F6EF-6FC3-54D579BD5B65}"/>
                    </a:ext>
                  </a:extLst>
                </p:cNvPr>
                <p:cNvGrpSpPr/>
                <p:nvPr/>
              </p:nvGrpSpPr>
              <p:grpSpPr>
                <a:xfrm>
                  <a:off x="6925067" y="2465809"/>
                  <a:ext cx="2660159" cy="270295"/>
                  <a:chOff x="6868360" y="2656111"/>
                  <a:chExt cx="2660159" cy="270295"/>
                </a:xfrm>
              </p:grpSpPr>
              <p:sp>
                <p:nvSpPr>
                  <p:cNvPr id="14" name="TextBox 16">
                    <a:extLst>
                      <a:ext uri="{FF2B5EF4-FFF2-40B4-BE49-F238E27FC236}">
                        <a16:creationId xmlns:a16="http://schemas.microsoft.com/office/drawing/2014/main" id="{00000000-0008-0000-0300-000011000000}"/>
                      </a:ext>
                    </a:extLst>
                  </p:cNvPr>
                  <p:cNvSpPr txBox="1"/>
                  <p:nvPr/>
                </p:nvSpPr>
                <p:spPr>
                  <a:xfrm>
                    <a:off x="6868360" y="2664796"/>
                    <a:ext cx="702436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t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100" dirty="0"/>
                      <a:t>Saline 2h</a:t>
                    </a:r>
                  </a:p>
                </p:txBody>
              </p:sp>
              <p:sp>
                <p:nvSpPr>
                  <p:cNvPr id="15" name="TextBox 25">
                    <a:extLst>
                      <a:ext uri="{FF2B5EF4-FFF2-40B4-BE49-F238E27FC236}">
                        <a16:creationId xmlns:a16="http://schemas.microsoft.com/office/drawing/2014/main" id="{2CEE8E1A-5089-4B48-B2D9-20E69CA316C4}"/>
                      </a:ext>
                    </a:extLst>
                  </p:cNvPr>
                  <p:cNvSpPr txBox="1"/>
                  <p:nvPr/>
                </p:nvSpPr>
                <p:spPr>
                  <a:xfrm>
                    <a:off x="7638518" y="2656111"/>
                    <a:ext cx="535724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t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100" b="1" dirty="0"/>
                      <a:t>CQ 2h</a:t>
                    </a:r>
                  </a:p>
                </p:txBody>
              </p:sp>
              <p:sp>
                <p:nvSpPr>
                  <p:cNvPr id="16" name="TextBox 26">
                    <a:extLst>
                      <a:ext uri="{FF2B5EF4-FFF2-40B4-BE49-F238E27FC236}">
                        <a16:creationId xmlns:a16="http://schemas.microsoft.com/office/drawing/2014/main" id="{27F49ADE-5898-4E87-B32C-9D55ABE71F70}"/>
                      </a:ext>
                    </a:extLst>
                  </p:cNvPr>
                  <p:cNvSpPr txBox="1"/>
                  <p:nvPr/>
                </p:nvSpPr>
                <p:spPr>
                  <a:xfrm>
                    <a:off x="8225945" y="2664796"/>
                    <a:ext cx="702436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t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100" dirty="0"/>
                      <a:t>Saline 6h</a:t>
                    </a:r>
                  </a:p>
                </p:txBody>
              </p:sp>
              <p:sp>
                <p:nvSpPr>
                  <p:cNvPr id="18" name="TextBox 28">
                    <a:extLst>
                      <a:ext uri="{FF2B5EF4-FFF2-40B4-BE49-F238E27FC236}">
                        <a16:creationId xmlns:a16="http://schemas.microsoft.com/office/drawing/2014/main" id="{4FC39093-30E7-4058-92E0-B5EAB18E2F3D}"/>
                      </a:ext>
                    </a:extLst>
                  </p:cNvPr>
                  <p:cNvSpPr txBox="1"/>
                  <p:nvPr/>
                </p:nvSpPr>
                <p:spPr>
                  <a:xfrm>
                    <a:off x="8992795" y="2664796"/>
                    <a:ext cx="535724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t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100" b="1" dirty="0"/>
                      <a:t>CQ 6h</a:t>
                    </a:r>
                  </a:p>
                </p:txBody>
              </p: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1433AFBA-12F7-5F00-B8D5-3B9BF4D81D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954418" y="2898054"/>
                    <a:ext cx="51451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AA8EDB15-5711-AD6B-6295-B38DD6B81A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56854" y="2898054"/>
                    <a:ext cx="514519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BB6D4EA2-1B3B-C45B-8CDD-8EBDC44AD8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04476" y="2898054"/>
                    <a:ext cx="51451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E09D4BDF-CD1C-0A04-A866-0308230835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06912" y="2898054"/>
                    <a:ext cx="514519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TextBox 16">
                  <a:extLst>
                    <a:ext uri="{FF2B5EF4-FFF2-40B4-BE49-F238E27FC236}">
                      <a16:creationId xmlns:a16="http://schemas.microsoft.com/office/drawing/2014/main" id="{4D46E4FB-4FAA-5868-52E9-49E07D1BF41E}"/>
                    </a:ext>
                  </a:extLst>
                </p:cNvPr>
                <p:cNvSpPr txBox="1"/>
                <p:nvPr/>
              </p:nvSpPr>
              <p:spPr>
                <a:xfrm>
                  <a:off x="6417627" y="2476826"/>
                  <a:ext cx="25519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100" dirty="0"/>
                    <a:t>+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91161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A1861-39E9-2566-85E7-13B2EA55C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99F0206-72B2-95C9-AE1F-4B0000876ADC}"/>
              </a:ext>
            </a:extLst>
          </p:cNvPr>
          <p:cNvSpPr txBox="1"/>
          <p:nvPr/>
        </p:nvSpPr>
        <p:spPr>
          <a:xfrm>
            <a:off x="-9832" y="6344612"/>
            <a:ext cx="36811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solidFill>
                  <a:srgbClr val="C00000"/>
                </a:solidFill>
                <a:latin typeface="+mn-lt"/>
              </a:rPr>
              <a:t>Supplemental Figure 3  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91CF492-C3F9-4CD9-33A8-49108CEE9CBC}"/>
              </a:ext>
            </a:extLst>
          </p:cNvPr>
          <p:cNvGrpSpPr/>
          <p:nvPr/>
        </p:nvGrpSpPr>
        <p:grpSpPr>
          <a:xfrm>
            <a:off x="3954455" y="1793536"/>
            <a:ext cx="4283090" cy="2009719"/>
            <a:chOff x="4144267" y="1692952"/>
            <a:chExt cx="4283090" cy="200971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8C999C34-E5ED-C039-3A2D-B6DA770EE66C}"/>
                </a:ext>
              </a:extLst>
            </p:cNvPr>
            <p:cNvGrpSpPr/>
            <p:nvPr/>
          </p:nvGrpSpPr>
          <p:grpSpPr>
            <a:xfrm>
              <a:off x="4649316" y="2075905"/>
              <a:ext cx="1407403" cy="571459"/>
              <a:chOff x="6534129" y="4422814"/>
              <a:chExt cx="1407403" cy="571459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AA4EFAD-31A2-552A-B64C-D2425CAA0AF2}"/>
                  </a:ext>
                </a:extLst>
              </p:cNvPr>
              <p:cNvGrpSpPr/>
              <p:nvPr/>
            </p:nvGrpSpPr>
            <p:grpSpPr>
              <a:xfrm>
                <a:off x="6628182" y="4963698"/>
                <a:ext cx="1278468" cy="0"/>
                <a:chOff x="8648209" y="2660052"/>
                <a:chExt cx="2425665" cy="0"/>
              </a:xfrm>
            </p:grpSpPr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CD4CF012-1171-E9C8-445B-B7C2369EE6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48209" y="2660052"/>
                  <a:ext cx="57434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68368B67-AD1A-8EBF-F7E3-03ED6ACCA8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57304" y="2660052"/>
                  <a:ext cx="5743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122EEDBB-63EC-2799-5E4A-736BE15E51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94949" y="2660052"/>
                  <a:ext cx="57434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8015A337-D959-953E-74FC-0893E4D043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99534" y="2660052"/>
                  <a:ext cx="574340" cy="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A4F32A9E-2147-31B3-CC86-326F0BED13D9}"/>
                  </a:ext>
                </a:extLst>
              </p:cNvPr>
              <p:cNvGrpSpPr/>
              <p:nvPr/>
            </p:nvGrpSpPr>
            <p:grpSpPr>
              <a:xfrm>
                <a:off x="6534129" y="4422814"/>
                <a:ext cx="1407403" cy="571459"/>
                <a:chOff x="6648462" y="3448741"/>
                <a:chExt cx="1407403" cy="571459"/>
              </a:xfrm>
            </p:grpSpPr>
            <p:sp>
              <p:nvSpPr>
                <p:cNvPr id="66" name="TextBox 8">
                  <a:extLst>
                    <a:ext uri="{FF2B5EF4-FFF2-40B4-BE49-F238E27FC236}">
                      <a16:creationId xmlns:a16="http://schemas.microsoft.com/office/drawing/2014/main" id="{29D9A694-DF6D-9C89-0226-F8CDFD6A4017}"/>
                    </a:ext>
                  </a:extLst>
                </p:cNvPr>
                <p:cNvSpPr txBox="1"/>
                <p:nvPr/>
              </p:nvSpPr>
              <p:spPr>
                <a:xfrm>
                  <a:off x="7019306" y="3758590"/>
                  <a:ext cx="35618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b="1" dirty="0"/>
                    <a:t>CQ</a:t>
                  </a:r>
                </a:p>
              </p:txBody>
            </p:sp>
            <p:sp>
              <p:nvSpPr>
                <p:cNvPr id="69" name="TextBox 10">
                  <a:extLst>
                    <a:ext uri="{FF2B5EF4-FFF2-40B4-BE49-F238E27FC236}">
                      <a16:creationId xmlns:a16="http://schemas.microsoft.com/office/drawing/2014/main" id="{FE03B945-A73E-D91A-0A2F-469A7C5AC1EF}"/>
                    </a:ext>
                  </a:extLst>
                </p:cNvPr>
                <p:cNvSpPr txBox="1"/>
                <p:nvPr/>
              </p:nvSpPr>
              <p:spPr>
                <a:xfrm>
                  <a:off x="6648462" y="3758590"/>
                  <a:ext cx="494046" cy="246221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dirty="0"/>
                    <a:t>Saline</a:t>
                  </a:r>
                  <a:endParaRPr lang="en-US" dirty="0"/>
                </a:p>
              </p:txBody>
            </p:sp>
            <p:sp>
              <p:nvSpPr>
                <p:cNvPr id="70" name="Right Brace 69">
                  <a:extLst>
                    <a:ext uri="{FF2B5EF4-FFF2-40B4-BE49-F238E27FC236}">
                      <a16:creationId xmlns:a16="http://schemas.microsoft.com/office/drawing/2014/main" id="{4C635563-8979-2133-3898-6728D5625EEC}"/>
                    </a:ext>
                  </a:extLst>
                </p:cNvPr>
                <p:cNvSpPr/>
                <p:nvPr/>
              </p:nvSpPr>
              <p:spPr>
                <a:xfrm rot="16200000">
                  <a:off x="6981265" y="3428328"/>
                  <a:ext cx="145326" cy="631562"/>
                </a:xfrm>
                <a:prstGeom prst="rightBrac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1" name="Right Brace 70">
                  <a:extLst>
                    <a:ext uri="{FF2B5EF4-FFF2-40B4-BE49-F238E27FC236}">
                      <a16:creationId xmlns:a16="http://schemas.microsoft.com/office/drawing/2014/main" id="{75C7C013-6C42-0D1C-CE18-C00294558D17}"/>
                    </a:ext>
                  </a:extLst>
                </p:cNvPr>
                <p:cNvSpPr/>
                <p:nvPr/>
              </p:nvSpPr>
              <p:spPr>
                <a:xfrm rot="16200000">
                  <a:off x="7650236" y="3428328"/>
                  <a:ext cx="145327" cy="631563"/>
                </a:xfrm>
                <a:prstGeom prst="rightBrac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2" name="TextBox 12">
                  <a:extLst>
                    <a:ext uri="{FF2B5EF4-FFF2-40B4-BE49-F238E27FC236}">
                      <a16:creationId xmlns:a16="http://schemas.microsoft.com/office/drawing/2014/main" id="{7CB66824-04A3-0DBF-6456-CEE3E7FFA5BC}"/>
                    </a:ext>
                  </a:extLst>
                </p:cNvPr>
                <p:cNvSpPr txBox="1"/>
                <p:nvPr/>
              </p:nvSpPr>
              <p:spPr>
                <a:xfrm>
                  <a:off x="7509400" y="3448741"/>
                  <a:ext cx="500457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ctr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rgbClr val="C00000"/>
                      </a:solidFill>
                    </a:rPr>
                    <a:t>TG</a:t>
                  </a:r>
                  <a:r>
                    <a:rPr lang="en-US" b="1" baseline="30000" dirty="0">
                      <a:solidFill>
                        <a:srgbClr val="C00000"/>
                      </a:solidFill>
                    </a:rPr>
                    <a:t>AC8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3" name="TextBox 8">
                  <a:extLst>
                    <a:ext uri="{FF2B5EF4-FFF2-40B4-BE49-F238E27FC236}">
                      <a16:creationId xmlns:a16="http://schemas.microsoft.com/office/drawing/2014/main" id="{1DC40205-EA82-B4DC-2B53-758D89C9F989}"/>
                    </a:ext>
                  </a:extLst>
                </p:cNvPr>
                <p:cNvSpPr txBox="1"/>
                <p:nvPr/>
              </p:nvSpPr>
              <p:spPr>
                <a:xfrm>
                  <a:off x="6874172" y="3448741"/>
                  <a:ext cx="38343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b="1" dirty="0"/>
                    <a:t>WT</a:t>
                  </a:r>
                </a:p>
              </p:txBody>
            </p:sp>
            <p:sp>
              <p:nvSpPr>
                <p:cNvPr id="74" name="TextBox 8">
                  <a:extLst>
                    <a:ext uri="{FF2B5EF4-FFF2-40B4-BE49-F238E27FC236}">
                      <a16:creationId xmlns:a16="http://schemas.microsoft.com/office/drawing/2014/main" id="{6F4934C0-2174-BD90-869E-AC7F792647D0}"/>
                    </a:ext>
                  </a:extLst>
                </p:cNvPr>
                <p:cNvSpPr txBox="1"/>
                <p:nvPr/>
              </p:nvSpPr>
              <p:spPr>
                <a:xfrm>
                  <a:off x="7699677" y="3758590"/>
                  <a:ext cx="35618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b="1" dirty="0">
                      <a:solidFill>
                        <a:srgbClr val="C00000"/>
                      </a:solidFill>
                    </a:rPr>
                    <a:t>CQ</a:t>
                  </a:r>
                </a:p>
              </p:txBody>
            </p:sp>
            <p:sp>
              <p:nvSpPr>
                <p:cNvPr id="75" name="TextBox 10">
                  <a:extLst>
                    <a:ext uri="{FF2B5EF4-FFF2-40B4-BE49-F238E27FC236}">
                      <a16:creationId xmlns:a16="http://schemas.microsoft.com/office/drawing/2014/main" id="{9E0EDEB1-92C0-D8E5-DC0B-A12C2371CB5A}"/>
                    </a:ext>
                  </a:extLst>
                </p:cNvPr>
                <p:cNvSpPr txBox="1"/>
                <p:nvPr/>
              </p:nvSpPr>
              <p:spPr>
                <a:xfrm>
                  <a:off x="7328833" y="3758590"/>
                  <a:ext cx="494046" cy="246221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dirty="0">
                      <a:solidFill>
                        <a:srgbClr val="C00000"/>
                      </a:solidFill>
                    </a:rPr>
                    <a:t>Saline</a:t>
                  </a:r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8912D35-655B-DC1D-8254-179047CA57BA}"/>
                </a:ext>
              </a:extLst>
            </p:cNvPr>
            <p:cNvGrpSpPr/>
            <p:nvPr/>
          </p:nvGrpSpPr>
          <p:grpSpPr>
            <a:xfrm>
              <a:off x="4144267" y="2667592"/>
              <a:ext cx="4283090" cy="872206"/>
              <a:chOff x="6178513" y="2789892"/>
              <a:chExt cx="4283090" cy="872206"/>
            </a:xfrm>
          </p:grpSpPr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F072D380-1101-B2B8-5D62-4A161134FD0E}"/>
                  </a:ext>
                </a:extLst>
              </p:cNvPr>
              <p:cNvSpPr txBox="1"/>
              <p:nvPr/>
            </p:nvSpPr>
            <p:spPr>
              <a:xfrm>
                <a:off x="6178513" y="2928120"/>
                <a:ext cx="60625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ATG4B-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CAFB03C8-BF0D-B6F8-B716-A580C10E48F2}"/>
                  </a:ext>
                </a:extLst>
              </p:cNvPr>
              <p:cNvSpPr txBox="1"/>
              <p:nvPr/>
            </p:nvSpPr>
            <p:spPr>
              <a:xfrm>
                <a:off x="9451291" y="2865274"/>
                <a:ext cx="76815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-48-50KDa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7E48447-BCCC-6B26-49A6-63A9CFC77B9C}"/>
                  </a:ext>
                </a:extLst>
              </p:cNvPr>
              <p:cNvSpPr txBox="1"/>
              <p:nvPr/>
            </p:nvSpPr>
            <p:spPr>
              <a:xfrm>
                <a:off x="9451549" y="3276220"/>
                <a:ext cx="101005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/>
                  <a:t>Total Protein</a:t>
                </a: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89D517C-0531-0D95-69C9-4FC6E922EC3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57" t="73604" r="13610" b="18316"/>
              <a:stretch/>
            </p:blipFill>
            <p:spPr>
              <a:xfrm>
                <a:off x="6751115" y="3257418"/>
                <a:ext cx="2743200" cy="40468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7" name="Picture 16" descr="A picture containing calendar&#10;&#10;Description automatically generated">
                <a:extLst>
                  <a:ext uri="{FF2B5EF4-FFF2-40B4-BE49-F238E27FC236}">
                    <a16:creationId xmlns:a16="http://schemas.microsoft.com/office/drawing/2014/main" id="{5EF2868D-C308-9C1D-9B20-675163A4180A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289" t="44332" r="22722" b="42308"/>
              <a:stretch/>
            </p:blipFill>
            <p:spPr>
              <a:xfrm>
                <a:off x="6751849" y="2789892"/>
                <a:ext cx="2743200" cy="40468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636F483C-D858-0B80-D242-2D8B3EC93FC1}"/>
                </a:ext>
              </a:extLst>
            </p:cNvPr>
            <p:cNvSpPr txBox="1"/>
            <p:nvPr/>
          </p:nvSpPr>
          <p:spPr>
            <a:xfrm>
              <a:off x="5072872" y="1692952"/>
              <a:ext cx="6630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YOUNG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EC1759A-D9EE-6CEC-4296-B335BA646522}"/>
                </a:ext>
              </a:extLst>
            </p:cNvPr>
            <p:cNvSpPr txBox="1"/>
            <p:nvPr/>
          </p:nvSpPr>
          <p:spPr>
            <a:xfrm>
              <a:off x="6560614" y="1712695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OLD</a:t>
              </a:r>
            </a:p>
          </p:txBody>
        </p:sp>
        <p:sp>
          <p:nvSpPr>
            <p:cNvPr id="122" name="Right Brace 121">
              <a:extLst>
                <a:ext uri="{FF2B5EF4-FFF2-40B4-BE49-F238E27FC236}">
                  <a16:creationId xmlns:a16="http://schemas.microsoft.com/office/drawing/2014/main" id="{80D73FD6-AB6C-4006-BF3F-123B6E627912}"/>
                </a:ext>
              </a:extLst>
            </p:cNvPr>
            <p:cNvSpPr/>
            <p:nvPr/>
          </p:nvSpPr>
          <p:spPr>
            <a:xfrm rot="16200000">
              <a:off x="5336384" y="1588377"/>
              <a:ext cx="135979" cy="856105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ight Brace 4">
              <a:extLst>
                <a:ext uri="{FF2B5EF4-FFF2-40B4-BE49-F238E27FC236}">
                  <a16:creationId xmlns:a16="http://schemas.microsoft.com/office/drawing/2014/main" id="{C468D43B-D076-932D-86A7-724091DA5C0F}"/>
                </a:ext>
              </a:extLst>
            </p:cNvPr>
            <p:cNvSpPr/>
            <p:nvPr/>
          </p:nvSpPr>
          <p:spPr>
            <a:xfrm rot="16200000">
              <a:off x="6718809" y="1588377"/>
              <a:ext cx="135979" cy="856105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5BAE4A-72E8-4956-CC64-001BBD9D0011}"/>
                </a:ext>
              </a:extLst>
            </p:cNvPr>
            <p:cNvGrpSpPr/>
            <p:nvPr/>
          </p:nvGrpSpPr>
          <p:grpSpPr>
            <a:xfrm>
              <a:off x="6050505" y="2064736"/>
              <a:ext cx="1407403" cy="571459"/>
              <a:chOff x="6534129" y="4422814"/>
              <a:chExt cx="1407403" cy="571459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8EFB1DBF-5BF7-CB4C-DB6D-E80E3AEA16D0}"/>
                  </a:ext>
                </a:extLst>
              </p:cNvPr>
              <p:cNvGrpSpPr/>
              <p:nvPr/>
            </p:nvGrpSpPr>
            <p:grpSpPr>
              <a:xfrm>
                <a:off x="6628182" y="4963698"/>
                <a:ext cx="1278468" cy="0"/>
                <a:chOff x="8648209" y="2660052"/>
                <a:chExt cx="2425665" cy="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5C69DAE8-5707-714D-7759-19B5E2B7B7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48209" y="2660052"/>
                  <a:ext cx="57434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57DDEE0-825B-16B0-C908-09D0A59AD2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57304" y="2660052"/>
                  <a:ext cx="5743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19AF7335-CCDD-5B36-6F75-4B08425355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94949" y="2660052"/>
                  <a:ext cx="57434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D8B69D68-F8B0-1A9F-9BA0-860F87550C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99534" y="2660052"/>
                  <a:ext cx="574340" cy="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5F8C6ED-A82A-CF76-266A-F614F953C796}"/>
                  </a:ext>
                </a:extLst>
              </p:cNvPr>
              <p:cNvGrpSpPr/>
              <p:nvPr/>
            </p:nvGrpSpPr>
            <p:grpSpPr>
              <a:xfrm>
                <a:off x="6534129" y="4422814"/>
                <a:ext cx="1407403" cy="571459"/>
                <a:chOff x="6648462" y="3448741"/>
                <a:chExt cx="1407403" cy="571459"/>
              </a:xfrm>
            </p:grpSpPr>
            <p:sp>
              <p:nvSpPr>
                <p:cNvPr id="33" name="TextBox 8">
                  <a:extLst>
                    <a:ext uri="{FF2B5EF4-FFF2-40B4-BE49-F238E27FC236}">
                      <a16:creationId xmlns:a16="http://schemas.microsoft.com/office/drawing/2014/main" id="{E304DC61-9A30-C890-839F-E699438E4D4C}"/>
                    </a:ext>
                  </a:extLst>
                </p:cNvPr>
                <p:cNvSpPr txBox="1"/>
                <p:nvPr/>
              </p:nvSpPr>
              <p:spPr>
                <a:xfrm>
                  <a:off x="7019306" y="3758590"/>
                  <a:ext cx="35618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b="1" dirty="0"/>
                    <a:t>CQ</a:t>
                  </a:r>
                </a:p>
              </p:txBody>
            </p:sp>
            <p:sp>
              <p:nvSpPr>
                <p:cNvPr id="34" name="TextBox 10">
                  <a:extLst>
                    <a:ext uri="{FF2B5EF4-FFF2-40B4-BE49-F238E27FC236}">
                      <a16:creationId xmlns:a16="http://schemas.microsoft.com/office/drawing/2014/main" id="{859558AB-F497-545C-C77F-FBBE2D488C42}"/>
                    </a:ext>
                  </a:extLst>
                </p:cNvPr>
                <p:cNvSpPr txBox="1"/>
                <p:nvPr/>
              </p:nvSpPr>
              <p:spPr>
                <a:xfrm>
                  <a:off x="6648462" y="3758590"/>
                  <a:ext cx="494046" cy="246221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dirty="0"/>
                    <a:t>Saline</a:t>
                  </a:r>
                  <a:endParaRPr lang="en-US" dirty="0"/>
                </a:p>
              </p:txBody>
            </p:sp>
            <p:sp>
              <p:nvSpPr>
                <p:cNvPr id="39" name="Right Brace 38">
                  <a:extLst>
                    <a:ext uri="{FF2B5EF4-FFF2-40B4-BE49-F238E27FC236}">
                      <a16:creationId xmlns:a16="http://schemas.microsoft.com/office/drawing/2014/main" id="{401D84A4-7E66-2EC1-6D4E-35FBFE73EC3C}"/>
                    </a:ext>
                  </a:extLst>
                </p:cNvPr>
                <p:cNvSpPr/>
                <p:nvPr/>
              </p:nvSpPr>
              <p:spPr>
                <a:xfrm rot="16200000">
                  <a:off x="6981265" y="3428328"/>
                  <a:ext cx="145326" cy="631562"/>
                </a:xfrm>
                <a:prstGeom prst="rightBrac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" name="Right Brace 39">
                  <a:extLst>
                    <a:ext uri="{FF2B5EF4-FFF2-40B4-BE49-F238E27FC236}">
                      <a16:creationId xmlns:a16="http://schemas.microsoft.com/office/drawing/2014/main" id="{26F2D835-EA5D-D53F-0359-A3CF70B3B939}"/>
                    </a:ext>
                  </a:extLst>
                </p:cNvPr>
                <p:cNvSpPr/>
                <p:nvPr/>
              </p:nvSpPr>
              <p:spPr>
                <a:xfrm rot="16200000">
                  <a:off x="7650236" y="3428328"/>
                  <a:ext cx="145327" cy="631563"/>
                </a:xfrm>
                <a:prstGeom prst="rightBrac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" name="TextBox 12">
                  <a:extLst>
                    <a:ext uri="{FF2B5EF4-FFF2-40B4-BE49-F238E27FC236}">
                      <a16:creationId xmlns:a16="http://schemas.microsoft.com/office/drawing/2014/main" id="{08545210-052D-0308-E2C6-371910EBC647}"/>
                    </a:ext>
                  </a:extLst>
                </p:cNvPr>
                <p:cNvSpPr txBox="1"/>
                <p:nvPr/>
              </p:nvSpPr>
              <p:spPr>
                <a:xfrm>
                  <a:off x="7509400" y="3448741"/>
                  <a:ext cx="500457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ctr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rgbClr val="C00000"/>
                      </a:solidFill>
                    </a:rPr>
                    <a:t>TG</a:t>
                  </a:r>
                  <a:r>
                    <a:rPr lang="en-US" b="1" baseline="30000" dirty="0">
                      <a:solidFill>
                        <a:srgbClr val="C00000"/>
                      </a:solidFill>
                    </a:rPr>
                    <a:t>AC8</a:t>
                  </a:r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3" name="TextBox 8">
                  <a:extLst>
                    <a:ext uri="{FF2B5EF4-FFF2-40B4-BE49-F238E27FC236}">
                      <a16:creationId xmlns:a16="http://schemas.microsoft.com/office/drawing/2014/main" id="{55277579-CA6D-055E-BB1D-BE6FCCC0C592}"/>
                    </a:ext>
                  </a:extLst>
                </p:cNvPr>
                <p:cNvSpPr txBox="1"/>
                <p:nvPr/>
              </p:nvSpPr>
              <p:spPr>
                <a:xfrm>
                  <a:off x="6874172" y="3448741"/>
                  <a:ext cx="38343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b="1" dirty="0"/>
                    <a:t>WT</a:t>
                  </a:r>
                </a:p>
              </p:txBody>
            </p:sp>
            <p:sp>
              <p:nvSpPr>
                <p:cNvPr id="44" name="TextBox 8">
                  <a:extLst>
                    <a:ext uri="{FF2B5EF4-FFF2-40B4-BE49-F238E27FC236}">
                      <a16:creationId xmlns:a16="http://schemas.microsoft.com/office/drawing/2014/main" id="{7D1EB017-0B4D-0531-48CB-42D6CDFBE91E}"/>
                    </a:ext>
                  </a:extLst>
                </p:cNvPr>
                <p:cNvSpPr txBox="1"/>
                <p:nvPr/>
              </p:nvSpPr>
              <p:spPr>
                <a:xfrm>
                  <a:off x="7699677" y="3758590"/>
                  <a:ext cx="356188" cy="261610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b="1" dirty="0">
                      <a:solidFill>
                        <a:srgbClr val="C00000"/>
                      </a:solidFill>
                    </a:rPr>
                    <a:t>CQ</a:t>
                  </a:r>
                </a:p>
              </p:txBody>
            </p:sp>
            <p:sp>
              <p:nvSpPr>
                <p:cNvPr id="45" name="TextBox 10">
                  <a:extLst>
                    <a:ext uri="{FF2B5EF4-FFF2-40B4-BE49-F238E27FC236}">
                      <a16:creationId xmlns:a16="http://schemas.microsoft.com/office/drawing/2014/main" id="{1FCFE910-C385-C1E7-B43A-5A68746213DE}"/>
                    </a:ext>
                  </a:extLst>
                </p:cNvPr>
                <p:cNvSpPr txBox="1"/>
                <p:nvPr/>
              </p:nvSpPr>
              <p:spPr>
                <a:xfrm>
                  <a:off x="7328833" y="3758590"/>
                  <a:ext cx="494046" cy="246221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non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dirty="0">
                      <a:solidFill>
                        <a:srgbClr val="C00000"/>
                      </a:solidFill>
                    </a:rPr>
                    <a:t>Saline</a:t>
                  </a:r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p:grp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5D0EA92-5EA7-040E-58D3-0B748DFADE71}"/>
                </a:ext>
              </a:extLst>
            </p:cNvPr>
            <p:cNvGrpSpPr/>
            <p:nvPr/>
          </p:nvGrpSpPr>
          <p:grpSpPr>
            <a:xfrm>
              <a:off x="4666792" y="3502074"/>
              <a:ext cx="2890816" cy="200597"/>
              <a:chOff x="4666792" y="3502074"/>
              <a:chExt cx="2890816" cy="200597"/>
            </a:xfrm>
          </p:grpSpPr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3237DCA-0DAF-8646-63FE-BDAF6F8EBEBF}"/>
                  </a:ext>
                </a:extLst>
              </p:cNvPr>
              <p:cNvSpPr txBox="1"/>
              <p:nvPr/>
            </p:nvSpPr>
            <p:spPr>
              <a:xfrm>
                <a:off x="4666792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1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CDD0D02-E3EB-3C5E-8777-8A1923651551}"/>
                  </a:ext>
                </a:extLst>
              </p:cNvPr>
              <p:cNvSpPr txBox="1"/>
              <p:nvPr/>
            </p:nvSpPr>
            <p:spPr>
              <a:xfrm>
                <a:off x="5317075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rgbClr val="C00000"/>
                    </a:solidFill>
                  </a:rPr>
                  <a:t>7</a:t>
                </a:r>
                <a:endParaRPr lang="en-US" sz="700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4630E8E3-8B8D-7BCA-5B0A-2A44677F1A38}"/>
                  </a:ext>
                </a:extLst>
              </p:cNvPr>
              <p:cNvSpPr txBox="1"/>
              <p:nvPr/>
            </p:nvSpPr>
            <p:spPr>
              <a:xfrm>
                <a:off x="5209784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/>
                  <a:t>6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90A04209-F876-EF8E-87E4-1DEE7FCE711B}"/>
                  </a:ext>
                </a:extLst>
              </p:cNvPr>
              <p:cNvSpPr txBox="1"/>
              <p:nvPr/>
            </p:nvSpPr>
            <p:spPr>
              <a:xfrm>
                <a:off x="5842305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C00000"/>
                    </a:solidFill>
                  </a:rPr>
                  <a:t>12</a:t>
                </a:r>
                <a:endParaRPr lang="en-US" sz="700" b="1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36DD1E3-9103-5CE7-0279-B05951AC519A}"/>
                  </a:ext>
                </a:extLst>
              </p:cNvPr>
              <p:cNvSpPr txBox="1"/>
              <p:nvPr/>
            </p:nvSpPr>
            <p:spPr>
              <a:xfrm>
                <a:off x="4773537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2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B3B3955-8D5F-1D47-8A20-4755DF06C7FA}"/>
                  </a:ext>
                </a:extLst>
              </p:cNvPr>
              <p:cNvSpPr txBox="1"/>
              <p:nvPr/>
            </p:nvSpPr>
            <p:spPr>
              <a:xfrm>
                <a:off x="4885362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3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416DAF5-1616-058E-1738-8CCB97B962D3}"/>
                  </a:ext>
                </a:extLst>
              </p:cNvPr>
              <p:cNvSpPr txBox="1"/>
              <p:nvPr/>
            </p:nvSpPr>
            <p:spPr>
              <a:xfrm>
                <a:off x="4989293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/>
                  <a:t>4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C307198-0359-AE79-F42A-CAC00E4F1D9B}"/>
                  </a:ext>
                </a:extLst>
              </p:cNvPr>
              <p:cNvSpPr txBox="1"/>
              <p:nvPr/>
            </p:nvSpPr>
            <p:spPr>
              <a:xfrm>
                <a:off x="5101015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/>
                  <a:t>5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0336CD8-D1E8-1EB5-A974-B998821BF4C8}"/>
                  </a:ext>
                </a:extLst>
              </p:cNvPr>
              <p:cNvSpPr txBox="1"/>
              <p:nvPr/>
            </p:nvSpPr>
            <p:spPr>
              <a:xfrm>
                <a:off x="5426272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rgbClr val="C00000"/>
                    </a:solidFill>
                  </a:rPr>
                  <a:t>8</a:t>
                </a:r>
                <a:endParaRPr lang="en-US" sz="700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73E1361-87E8-0AFA-8249-287505A007A2}"/>
                  </a:ext>
                </a:extLst>
              </p:cNvPr>
              <p:cNvSpPr txBox="1"/>
              <p:nvPr/>
            </p:nvSpPr>
            <p:spPr>
              <a:xfrm>
                <a:off x="5535026" y="3502616"/>
                <a:ext cx="22955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rgbClr val="C00000"/>
                    </a:solidFill>
                  </a:rPr>
                  <a:t>9</a:t>
                </a:r>
                <a:endParaRPr lang="en-US" sz="700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08FF117E-3C96-CE57-404C-9077CFD6445E}"/>
                  </a:ext>
                </a:extLst>
              </p:cNvPr>
              <p:cNvSpPr txBox="1"/>
              <p:nvPr/>
            </p:nvSpPr>
            <p:spPr>
              <a:xfrm>
                <a:off x="5622200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C00000"/>
                    </a:solidFill>
                  </a:rPr>
                  <a:t>10</a:t>
                </a:r>
                <a:endParaRPr lang="en-US" sz="700" b="1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55BB998-C83C-6971-41E1-03938006C789}"/>
                  </a:ext>
                </a:extLst>
              </p:cNvPr>
              <p:cNvSpPr txBox="1"/>
              <p:nvPr/>
            </p:nvSpPr>
            <p:spPr>
              <a:xfrm>
                <a:off x="5731535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C00000"/>
                    </a:solidFill>
                  </a:rPr>
                  <a:t>11</a:t>
                </a:r>
                <a:endParaRPr lang="en-US" sz="700" b="1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9D118A2-A2C7-039A-A853-CF8D881F076C}"/>
                  </a:ext>
                </a:extLst>
              </p:cNvPr>
              <p:cNvSpPr txBox="1"/>
              <p:nvPr/>
            </p:nvSpPr>
            <p:spPr>
              <a:xfrm>
                <a:off x="6072881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13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633BCE7-8F03-6898-7158-908A570F2110}"/>
                  </a:ext>
                </a:extLst>
              </p:cNvPr>
              <p:cNvSpPr txBox="1"/>
              <p:nvPr/>
            </p:nvSpPr>
            <p:spPr>
              <a:xfrm>
                <a:off x="6731770" y="3502345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700" b="1">
                    <a:solidFill>
                      <a:srgbClr val="C00000"/>
                    </a:solidFill>
                  </a:defRPr>
                </a:lvl1pPr>
              </a:lstStyle>
              <a:p>
                <a:r>
                  <a:rPr lang="en-US" b="0" dirty="0"/>
                  <a:t>19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55B1B55-A355-13CB-FC4B-223CA1F09115}"/>
                  </a:ext>
                </a:extLst>
              </p:cNvPr>
              <p:cNvSpPr txBox="1"/>
              <p:nvPr/>
            </p:nvSpPr>
            <p:spPr>
              <a:xfrm>
                <a:off x="6626473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/>
                  <a:t>18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35025A8-F9F1-6A65-C8C7-113B74C988B7}"/>
                  </a:ext>
                </a:extLst>
              </p:cNvPr>
              <p:cNvSpPr txBox="1"/>
              <p:nvPr/>
            </p:nvSpPr>
            <p:spPr>
              <a:xfrm>
                <a:off x="6176976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14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8922189-6582-4084-9D5B-B309D2914B2E}"/>
                  </a:ext>
                </a:extLst>
              </p:cNvPr>
              <p:cNvSpPr txBox="1"/>
              <p:nvPr/>
            </p:nvSpPr>
            <p:spPr>
              <a:xfrm>
                <a:off x="6294101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15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08BABC5-8862-AE9D-974F-B4F03C87BC79}"/>
                  </a:ext>
                </a:extLst>
              </p:cNvPr>
              <p:cNvSpPr txBox="1"/>
              <p:nvPr/>
            </p:nvSpPr>
            <p:spPr>
              <a:xfrm>
                <a:off x="6403332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/>
                  <a:t>16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C2E146A-C960-53EA-2669-5A42A3A2E9AA}"/>
                  </a:ext>
                </a:extLst>
              </p:cNvPr>
              <p:cNvSpPr txBox="1"/>
              <p:nvPr/>
            </p:nvSpPr>
            <p:spPr>
              <a:xfrm>
                <a:off x="6515054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/>
                  <a:t>17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1F541E7-1D2A-0F93-A915-60C9620B2B04}"/>
                  </a:ext>
                </a:extLst>
              </p:cNvPr>
              <p:cNvSpPr txBox="1"/>
              <p:nvPr/>
            </p:nvSpPr>
            <p:spPr>
              <a:xfrm>
                <a:off x="6838515" y="3502074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rgbClr val="C00000"/>
                    </a:solidFill>
                  </a:rPr>
                  <a:t>20</a:t>
                </a:r>
                <a:endParaRPr lang="en-US" sz="700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DD688D7A-F351-0705-76F7-216C6FDD6DE3}"/>
                  </a:ext>
                </a:extLst>
              </p:cNvPr>
              <p:cNvSpPr txBox="1"/>
              <p:nvPr/>
            </p:nvSpPr>
            <p:spPr>
              <a:xfrm>
                <a:off x="6949157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rgbClr val="C00000"/>
                    </a:solidFill>
                  </a:rPr>
                  <a:t>21</a:t>
                </a:r>
                <a:endParaRPr lang="en-US" sz="700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7FECCAD2-7087-9DC1-A2C9-CBE0F6D58D19}"/>
                  </a:ext>
                </a:extLst>
              </p:cNvPr>
              <p:cNvSpPr txBox="1"/>
              <p:nvPr/>
            </p:nvSpPr>
            <p:spPr>
              <a:xfrm>
                <a:off x="7055075" y="3502074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C00000"/>
                    </a:solidFill>
                  </a:rPr>
                  <a:t>22</a:t>
                </a:r>
                <a:endParaRPr lang="en-US" sz="700" b="1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7D56F1F0-A81B-4DA2-62AF-71B8E9F1EF09}"/>
                  </a:ext>
                </a:extLst>
              </p:cNvPr>
              <p:cNvSpPr txBox="1"/>
              <p:nvPr/>
            </p:nvSpPr>
            <p:spPr>
              <a:xfrm>
                <a:off x="7165403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C00000"/>
                    </a:solidFill>
                  </a:rPr>
                  <a:t>23</a:t>
                </a:r>
                <a:endParaRPr lang="en-US" sz="700" b="1" baseline="30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F30DC6D-B362-EF43-040D-AC97BBFEC114}"/>
                  </a:ext>
                </a:extLst>
              </p:cNvPr>
              <p:cNvSpPr txBox="1"/>
              <p:nvPr/>
            </p:nvSpPr>
            <p:spPr>
              <a:xfrm>
                <a:off x="7283174" y="3502616"/>
                <a:ext cx="2744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C00000"/>
                    </a:solidFill>
                  </a:rPr>
                  <a:t>24</a:t>
                </a:r>
                <a:endParaRPr lang="en-US" sz="700" b="1" baseline="30000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794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D658E-6E51-D1E8-1862-83A2EF3D2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F29CC93-5096-BAD3-7031-288E1D1094B5}"/>
              </a:ext>
            </a:extLst>
          </p:cNvPr>
          <p:cNvSpPr txBox="1"/>
          <p:nvPr/>
        </p:nvSpPr>
        <p:spPr>
          <a:xfrm>
            <a:off x="-9832" y="6344612"/>
            <a:ext cx="36811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solidFill>
                  <a:srgbClr val="C00000"/>
                </a:solidFill>
                <a:latin typeface="+mn-lt"/>
              </a:rPr>
              <a:t>Supplemental Figure 4  </a:t>
            </a:r>
          </a:p>
        </p:txBody>
      </p:sp>
      <p:graphicFrame>
        <p:nvGraphicFramePr>
          <p:cNvPr id="104" name="Object 103">
            <a:extLst>
              <a:ext uri="{FF2B5EF4-FFF2-40B4-BE49-F238E27FC236}">
                <a16:creationId xmlns:a16="http://schemas.microsoft.com/office/drawing/2014/main" id="{F27351ED-A71D-37A0-6D76-31A10A3AA9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179629"/>
              </p:ext>
            </p:extLst>
          </p:nvPr>
        </p:nvGraphicFramePr>
        <p:xfrm>
          <a:off x="2013138" y="1030856"/>
          <a:ext cx="3671887" cy="223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3" imgW="4457760" imgH="2714755" progId="Prism10.Document">
                  <p:embed/>
                </p:oleObj>
              </mc:Choice>
              <mc:Fallback>
                <p:oleObj name="Prism 10" r:id="rId3" imgW="4457760" imgH="2714755" progId="Prism10.Document">
                  <p:embed/>
                  <p:pic>
                    <p:nvPicPr>
                      <p:cNvPr id="104" name="Object 103">
                        <a:extLst>
                          <a:ext uri="{FF2B5EF4-FFF2-40B4-BE49-F238E27FC236}">
                            <a16:creationId xmlns:a16="http://schemas.microsoft.com/office/drawing/2014/main" id="{7306A576-98C0-3732-98F5-89B8F14CAA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3138" y="1030856"/>
                        <a:ext cx="3671887" cy="2236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6381BAC-4157-AA3E-7D55-BA984CC29BFE}"/>
              </a:ext>
            </a:extLst>
          </p:cNvPr>
          <p:cNvSpPr txBox="1"/>
          <p:nvPr/>
        </p:nvSpPr>
        <p:spPr>
          <a:xfrm>
            <a:off x="1538968" y="677980"/>
            <a:ext cx="4026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A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B154D03-F881-22F7-0304-A8A24084E071}"/>
              </a:ext>
            </a:extLst>
          </p:cNvPr>
          <p:cNvGrpSpPr/>
          <p:nvPr/>
        </p:nvGrpSpPr>
        <p:grpSpPr>
          <a:xfrm>
            <a:off x="1546983" y="3500550"/>
            <a:ext cx="8785261" cy="2541260"/>
            <a:chOff x="1546983" y="3500550"/>
            <a:chExt cx="8785261" cy="254126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BE1B249-249A-0CE6-F4E4-982F59D030CC}"/>
                </a:ext>
              </a:extLst>
            </p:cNvPr>
            <p:cNvGrpSpPr/>
            <p:nvPr/>
          </p:nvGrpSpPr>
          <p:grpSpPr>
            <a:xfrm>
              <a:off x="1941642" y="3762160"/>
              <a:ext cx="8390602" cy="2279650"/>
              <a:chOff x="2202395" y="3968487"/>
              <a:chExt cx="8390602" cy="2279650"/>
            </a:xfrm>
          </p:grpSpPr>
          <p:graphicFrame>
            <p:nvGraphicFramePr>
              <p:cNvPr id="14" name="Object 13">
                <a:extLst>
                  <a:ext uri="{FF2B5EF4-FFF2-40B4-BE49-F238E27FC236}">
                    <a16:creationId xmlns:a16="http://schemas.microsoft.com/office/drawing/2014/main" id="{F003158B-B0B3-D254-253D-129CE303C63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202395" y="3968487"/>
              <a:ext cx="3840163" cy="2279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10" r:id="rId5" imgW="4656195" imgH="2761922" progId="Prism10.Document">
                      <p:embed/>
                    </p:oleObj>
                  </mc:Choice>
                  <mc:Fallback>
                    <p:oleObj name="Prism 10" r:id="rId5" imgW="4656195" imgH="2761922" progId="Prism10.Document">
                      <p:embed/>
                      <p:pic>
                        <p:nvPicPr>
                          <p:cNvPr id="14" name="Object 13">
                            <a:extLst>
                              <a:ext uri="{FF2B5EF4-FFF2-40B4-BE49-F238E27FC236}">
                                <a16:creationId xmlns:a16="http://schemas.microsoft.com/office/drawing/2014/main" id="{3B50AB85-90EE-FEF3-5770-2839C8F76ED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202395" y="3968487"/>
                            <a:ext cx="3840163" cy="22796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9BCC12C-23C3-D84B-4F1E-DAAB4703F1A9}"/>
                  </a:ext>
                </a:extLst>
              </p:cNvPr>
              <p:cNvGrpSpPr/>
              <p:nvPr/>
            </p:nvGrpSpPr>
            <p:grpSpPr>
              <a:xfrm>
                <a:off x="6149444" y="4343522"/>
                <a:ext cx="4443553" cy="1427295"/>
                <a:chOff x="6460467" y="4284664"/>
                <a:chExt cx="4443553" cy="1427295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BCA2D044-189B-D276-05EE-500529423BEB}"/>
                    </a:ext>
                  </a:extLst>
                </p:cNvPr>
                <p:cNvGrpSpPr/>
                <p:nvPr/>
              </p:nvGrpSpPr>
              <p:grpSpPr>
                <a:xfrm>
                  <a:off x="6998728" y="4284664"/>
                  <a:ext cx="2748893" cy="261610"/>
                  <a:chOff x="8576972" y="1461445"/>
                  <a:chExt cx="2748893" cy="261610"/>
                </a:xfrm>
              </p:grpSpPr>
              <p:sp>
                <p:nvSpPr>
                  <p:cNvPr id="27" name="TextBox 7">
                    <a:extLst>
                      <a:ext uri="{FF2B5EF4-FFF2-40B4-BE49-F238E27FC236}">
                        <a16:creationId xmlns:a16="http://schemas.microsoft.com/office/drawing/2014/main" id="{6870BFB8-C58F-7E53-B770-EDA42A96593E}"/>
                      </a:ext>
                    </a:extLst>
                  </p:cNvPr>
                  <p:cNvSpPr txBox="1"/>
                  <p:nvPr/>
                </p:nvSpPr>
                <p:spPr>
                  <a:xfrm>
                    <a:off x="10621826" y="1461445"/>
                    <a:ext cx="704039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ctr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b="1" dirty="0">
                        <a:solidFill>
                          <a:srgbClr val="C00000"/>
                        </a:solidFill>
                      </a:rPr>
                      <a:t>TG</a:t>
                    </a:r>
                    <a:r>
                      <a:rPr lang="en-US" b="1" baseline="30000" dirty="0">
                        <a:solidFill>
                          <a:srgbClr val="C00000"/>
                        </a:solidFill>
                      </a:rPr>
                      <a:t>AC8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 CQ</a:t>
                    </a:r>
                  </a:p>
                </p:txBody>
              </p:sp>
              <p:sp>
                <p:nvSpPr>
                  <p:cNvPr id="28" name="TextBox 8">
                    <a:extLst>
                      <a:ext uri="{FF2B5EF4-FFF2-40B4-BE49-F238E27FC236}">
                        <a16:creationId xmlns:a16="http://schemas.microsoft.com/office/drawing/2014/main" id="{998BF069-D537-94F5-16E6-27DE50E88F5E}"/>
                      </a:ext>
                    </a:extLst>
                  </p:cNvPr>
                  <p:cNvSpPr txBox="1"/>
                  <p:nvPr/>
                </p:nvSpPr>
                <p:spPr>
                  <a:xfrm>
                    <a:off x="9336412" y="1461445"/>
                    <a:ext cx="587020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t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b="1" dirty="0"/>
                      <a:t>WT CQ</a:t>
                    </a:r>
                  </a:p>
                </p:txBody>
              </p:sp>
              <p:sp>
                <p:nvSpPr>
                  <p:cNvPr id="29" name="TextBox 10">
                    <a:extLst>
                      <a:ext uri="{FF2B5EF4-FFF2-40B4-BE49-F238E27FC236}">
                        <a16:creationId xmlns:a16="http://schemas.microsoft.com/office/drawing/2014/main" id="{248793CF-D752-3502-EC93-39989660DBC8}"/>
                      </a:ext>
                    </a:extLst>
                  </p:cNvPr>
                  <p:cNvSpPr txBox="1"/>
                  <p:nvPr/>
                </p:nvSpPr>
                <p:spPr>
                  <a:xfrm>
                    <a:off x="8576972" y="1461445"/>
                    <a:ext cx="720069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t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dirty="0"/>
                      <a:t>WT </a:t>
                    </a:r>
                    <a:r>
                      <a:rPr lang="en-US" sz="1000" dirty="0"/>
                      <a:t>Saline</a:t>
                    </a:r>
                    <a:endParaRPr lang="en-US" dirty="0"/>
                  </a:p>
                </p:txBody>
              </p:sp>
              <p:sp>
                <p:nvSpPr>
                  <p:cNvPr id="30" name="TextBox 12">
                    <a:extLst>
                      <a:ext uri="{FF2B5EF4-FFF2-40B4-BE49-F238E27FC236}">
                        <a16:creationId xmlns:a16="http://schemas.microsoft.com/office/drawing/2014/main" id="{0197233A-2FE3-7F66-F92E-AD63BA436C31}"/>
                      </a:ext>
                    </a:extLst>
                  </p:cNvPr>
                  <p:cNvSpPr txBox="1"/>
                  <p:nvPr/>
                </p:nvSpPr>
                <p:spPr>
                  <a:xfrm>
                    <a:off x="9845337" y="1461445"/>
                    <a:ext cx="867546" cy="261610"/>
                  </a:xfrm>
                  <a:prstGeom prst="rect">
                    <a:avLst/>
                  </a:prstGeom>
                  <a:noFill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  <p:txBody>
                  <a:bodyPr wrap="none" rtlCol="0" anchor="ctr">
                    <a:sp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dirty="0">
                        <a:solidFill>
                          <a:srgbClr val="C00000"/>
                        </a:solidFill>
                      </a:rPr>
                      <a:t>TG</a:t>
                    </a:r>
                    <a:r>
                      <a:rPr lang="en-US" baseline="30000" dirty="0">
                        <a:solidFill>
                          <a:srgbClr val="C00000"/>
                        </a:solidFill>
                      </a:rPr>
                      <a:t>AC8</a:t>
                    </a:r>
                    <a:r>
                      <a:rPr lang="en-US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en-US" sz="1000" dirty="0">
                        <a:solidFill>
                          <a:srgbClr val="C00000"/>
                        </a:solidFill>
                      </a:rPr>
                      <a:t>Saline</a:t>
                    </a:r>
                  </a:p>
                </p:txBody>
              </p: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0128A927-A3F9-CC19-0ECB-BD18633A4E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33746" y="1680886"/>
                    <a:ext cx="574341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3BC4A3E7-B624-4684-1623-5D8ECA8788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99416" y="1680886"/>
                    <a:ext cx="57434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F0A07470-9AEA-4153-1ECE-831D7968A6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93281" y="1680886"/>
                    <a:ext cx="574341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13A5E760-CA08-CAF4-BCD4-971557F8D5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86222" y="1680886"/>
                    <a:ext cx="574341" cy="0"/>
                  </a:xfrm>
                  <a:prstGeom prst="line">
                    <a:avLst/>
                  </a:prstGeom>
                  <a:ln w="127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09A03C44-7BC5-D8C1-0E87-E0D22978DE1F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7"/>
                <a:srcRect l="14083" t="47230" r="6630" b="29608"/>
                <a:stretch/>
              </p:blipFill>
              <p:spPr>
                <a:xfrm>
                  <a:off x="7025053" y="5181774"/>
                  <a:ext cx="2877006" cy="53018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23136942-95BB-D1E4-12CB-3DA046B5BBB7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270" t="43146" r="26295" b="46226"/>
                <a:stretch/>
              </p:blipFill>
              <p:spPr>
                <a:xfrm>
                  <a:off x="7025053" y="4578127"/>
                  <a:ext cx="2877006" cy="53018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8B66E36-6CD8-D3CB-DC91-9EED67EBA77D}"/>
                    </a:ext>
                  </a:extLst>
                </p:cNvPr>
                <p:cNvSpPr txBox="1"/>
                <p:nvPr/>
              </p:nvSpPr>
              <p:spPr>
                <a:xfrm>
                  <a:off x="9863411" y="5215836"/>
                  <a:ext cx="1040609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/>
                    <a:t>Total </a:t>
                  </a:r>
                </a:p>
                <a:p>
                  <a:r>
                    <a:rPr lang="en-US" sz="1100" b="1" dirty="0"/>
                    <a:t>Protein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043A9C0-8774-608A-58A0-50A4AD4F37AD}"/>
                    </a:ext>
                  </a:extLst>
                </p:cNvPr>
                <p:cNvSpPr txBox="1"/>
                <p:nvPr/>
              </p:nvSpPr>
              <p:spPr>
                <a:xfrm>
                  <a:off x="6460467" y="4574515"/>
                  <a:ext cx="59503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FKBP8-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A8B751B1-DB6B-B9AE-FA58-DE64632467D1}"/>
                    </a:ext>
                  </a:extLst>
                </p:cNvPr>
                <p:cNvSpPr txBox="1"/>
                <p:nvPr/>
              </p:nvSpPr>
              <p:spPr>
                <a:xfrm>
                  <a:off x="9852586" y="4700745"/>
                  <a:ext cx="588623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/>
                    <a:t>-52KDa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EBDC37A-9EE1-3F44-8F44-31F70D3D0D10}"/>
                    </a:ext>
                  </a:extLst>
                </p:cNvPr>
                <p:cNvSpPr txBox="1"/>
                <p:nvPr/>
              </p:nvSpPr>
              <p:spPr>
                <a:xfrm>
                  <a:off x="9851740" y="4888458"/>
                  <a:ext cx="588623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/>
                    <a:t>-38KDa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DFE90BF-B09D-40BB-2B89-6DEF6FC88616}"/>
                    </a:ext>
                  </a:extLst>
                </p:cNvPr>
                <p:cNvSpPr txBox="1"/>
                <p:nvPr/>
              </p:nvSpPr>
              <p:spPr>
                <a:xfrm>
                  <a:off x="9863411" y="4504665"/>
                  <a:ext cx="588623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/>
                    <a:t>-76KDa</a:t>
                  </a:r>
                </a:p>
              </p:txBody>
            </p:sp>
          </p:grp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62D99B0-2466-2ACB-940B-E22A56C66080}"/>
                </a:ext>
              </a:extLst>
            </p:cNvPr>
            <p:cNvSpPr txBox="1"/>
            <p:nvPr/>
          </p:nvSpPr>
          <p:spPr>
            <a:xfrm>
              <a:off x="1546983" y="3500550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spcBef>
                  <a:spcPct val="0"/>
                </a:spcBef>
                <a:buFontTx/>
                <a:buNone/>
                <a:defRPr sz="32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?"/>
                <a:defRPr sz="3700"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3200"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?"/>
                <a:defRPr sz="2600"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sz="2800" dirty="0">
                  <a:latin typeface="+mn-lt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774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208BD8F-4579-F52C-C670-27400E8C04CD}"/>
              </a:ext>
            </a:extLst>
          </p:cNvPr>
          <p:cNvSpPr txBox="1"/>
          <p:nvPr/>
        </p:nvSpPr>
        <p:spPr>
          <a:xfrm>
            <a:off x="0" y="6334780"/>
            <a:ext cx="3517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solidFill>
                  <a:srgbClr val="C00000"/>
                </a:solidFill>
                <a:latin typeface="+mn-lt"/>
              </a:rPr>
              <a:t>Supplemental </a:t>
            </a:r>
            <a:r>
              <a:rPr lang="en-US" dirty="0">
                <a:solidFill>
                  <a:srgbClr val="C00000"/>
                </a:solidFill>
              </a:rPr>
              <a:t>Figure 5</a:t>
            </a:r>
          </a:p>
        </p:txBody>
      </p: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090AEDBB-845F-5B5A-277A-5E6039A98E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960533"/>
              </p:ext>
            </p:extLst>
          </p:nvPr>
        </p:nvGraphicFramePr>
        <p:xfrm>
          <a:off x="4035425" y="1914025"/>
          <a:ext cx="4121150" cy="241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3" imgW="4634587" imgH="2714755" progId="Prism10.Document">
                  <p:embed/>
                </p:oleObj>
              </mc:Choice>
              <mc:Fallback>
                <p:oleObj name="Prism 10" r:id="rId3" imgW="4634587" imgH="2714755" progId="Prism10.Document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090AEDBB-845F-5B5A-277A-5E6039A98E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35425" y="1914025"/>
                        <a:ext cx="4121150" cy="2416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279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CC2B6D0-C371-853C-E05F-19247742F852}"/>
              </a:ext>
            </a:extLst>
          </p:cNvPr>
          <p:cNvSpPr txBox="1"/>
          <p:nvPr/>
        </p:nvSpPr>
        <p:spPr>
          <a:xfrm>
            <a:off x="0" y="6334780"/>
            <a:ext cx="3517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Figure 6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E2977BD-7D66-8941-01F5-79CB50C899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582330"/>
              </p:ext>
            </p:extLst>
          </p:nvPr>
        </p:nvGraphicFramePr>
        <p:xfrm>
          <a:off x="216034" y="2100602"/>
          <a:ext cx="3117850" cy="342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2860198" imgH="3142851" progId="Prism10.Document">
                  <p:embed/>
                </p:oleObj>
              </mc:Choice>
              <mc:Fallback>
                <p:oleObj name="Prism 10" r:id="rId2" imgW="2860198" imgH="3142851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6034" y="2100602"/>
                        <a:ext cx="3117850" cy="3427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121E744-9589-90ED-055B-191D851851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194833"/>
              </p:ext>
            </p:extLst>
          </p:nvPr>
        </p:nvGraphicFramePr>
        <p:xfrm>
          <a:off x="3536950" y="2101850"/>
          <a:ext cx="4119563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3815998" imgH="3139103" progId="Prism10.Document">
                  <p:embed/>
                </p:oleObj>
              </mc:Choice>
              <mc:Fallback>
                <p:oleObj name="Prism 10" r:id="rId4" imgW="3815998" imgH="3139103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36950" y="2101850"/>
                        <a:ext cx="4119563" cy="339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4163A02F-E4F4-AB1B-DD3A-C74AC973A7DF}"/>
              </a:ext>
            </a:extLst>
          </p:cNvPr>
          <p:cNvGrpSpPr/>
          <p:nvPr/>
        </p:nvGrpSpPr>
        <p:grpSpPr>
          <a:xfrm>
            <a:off x="8009780" y="2211005"/>
            <a:ext cx="3972179" cy="3281286"/>
            <a:chOff x="7492354" y="2169814"/>
            <a:chExt cx="3972179" cy="328128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0000000-0008-0000-0500-000029000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72" t="66708" r="32218" b="22709"/>
            <a:stretch/>
          </p:blipFill>
          <p:spPr>
            <a:xfrm>
              <a:off x="8035163" y="2817933"/>
              <a:ext cx="2743199" cy="2468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0000000-0008-0000-0500-000022000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31" t="61289" r="21986" b="11182"/>
            <a:stretch/>
          </p:blipFill>
          <p:spPr>
            <a:xfrm>
              <a:off x="8033895" y="3122538"/>
              <a:ext cx="2743199" cy="23285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BCB177B-3F43-E597-CD0A-2C7E99D7A0D7}"/>
                </a:ext>
              </a:extLst>
            </p:cNvPr>
            <p:cNvSpPr txBox="1"/>
            <p:nvPr/>
          </p:nvSpPr>
          <p:spPr>
            <a:xfrm>
              <a:off x="7492354" y="2823459"/>
              <a:ext cx="57579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LC3AII-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70F4344-068A-72FF-4A1B-3E8710FB75AA}"/>
                </a:ext>
              </a:extLst>
            </p:cNvPr>
            <p:cNvSpPr txBox="1"/>
            <p:nvPr/>
          </p:nvSpPr>
          <p:spPr>
            <a:xfrm>
              <a:off x="10744395" y="2790481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-15KDa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9344174-38B0-7E45-4A73-10C948FC3AFF}"/>
                </a:ext>
              </a:extLst>
            </p:cNvPr>
            <p:cNvSpPr txBox="1"/>
            <p:nvPr/>
          </p:nvSpPr>
          <p:spPr>
            <a:xfrm>
              <a:off x="10777094" y="4079070"/>
              <a:ext cx="68743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Total </a:t>
              </a:r>
            </a:p>
            <a:p>
              <a:r>
                <a:rPr lang="en-US" sz="1050" b="1" dirty="0"/>
                <a:t>Protein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CD9B3BC-02D3-AED5-A05C-04D995AB25A8}"/>
                </a:ext>
              </a:extLst>
            </p:cNvPr>
            <p:cNvSpPr txBox="1"/>
            <p:nvPr/>
          </p:nvSpPr>
          <p:spPr>
            <a:xfrm>
              <a:off x="8912812" y="2302652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rgbClr val="C00000"/>
                  </a:solidFill>
                </a:rPr>
                <a:t>TG</a:t>
              </a:r>
              <a:r>
                <a:rPr lang="en-US" sz="900" b="1" baseline="30000" dirty="0">
                  <a:solidFill>
                    <a:srgbClr val="C00000"/>
                  </a:solidFill>
                </a:rPr>
                <a:t>AC8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B98F25C-7C61-1884-34AA-5C14A2BAE450}"/>
                </a:ext>
              </a:extLst>
            </p:cNvPr>
            <p:cNvSpPr txBox="1"/>
            <p:nvPr/>
          </p:nvSpPr>
          <p:spPr>
            <a:xfrm>
              <a:off x="10744396" y="2519404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-62KDa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7DF8C11-F765-4490-6846-AF5B7FD46FA5}"/>
                </a:ext>
              </a:extLst>
            </p:cNvPr>
            <p:cNvSpPr txBox="1"/>
            <p:nvPr/>
          </p:nvSpPr>
          <p:spPr>
            <a:xfrm>
              <a:off x="7656798" y="2534275"/>
              <a:ext cx="4363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p62-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09B030A-943A-8F3F-4798-D14A53561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7169" t="33080" r="16608" b="55400"/>
            <a:stretch/>
          </p:blipFill>
          <p:spPr>
            <a:xfrm>
              <a:off x="8035164" y="2511561"/>
              <a:ext cx="2743198" cy="2468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9390530-B500-7B9D-FCDE-FAE4243DE360}"/>
                </a:ext>
              </a:extLst>
            </p:cNvPr>
            <p:cNvGrpSpPr/>
            <p:nvPr/>
          </p:nvGrpSpPr>
          <p:grpSpPr>
            <a:xfrm>
              <a:off x="7968883" y="2169814"/>
              <a:ext cx="2948007" cy="361657"/>
              <a:chOff x="7968883" y="2169814"/>
              <a:chExt cx="2948007" cy="36165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1A37374-C3C6-4477-E6C3-A02A73A6CFE2}"/>
                  </a:ext>
                </a:extLst>
              </p:cNvPr>
              <p:cNvSpPr txBox="1"/>
              <p:nvPr/>
            </p:nvSpPr>
            <p:spPr>
              <a:xfrm>
                <a:off x="8172946" y="2174272"/>
                <a:ext cx="3465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WT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9A510D-0EAE-7FEB-D624-12482BA3979D}"/>
                  </a:ext>
                </a:extLst>
              </p:cNvPr>
              <p:cNvSpPr txBox="1"/>
              <p:nvPr/>
            </p:nvSpPr>
            <p:spPr>
              <a:xfrm>
                <a:off x="8411512" y="2298882"/>
                <a:ext cx="4411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C00000"/>
                    </a:solidFill>
                  </a:rPr>
                  <a:t>TG</a:t>
                </a:r>
                <a:r>
                  <a:rPr lang="en-US" sz="900" b="1" baseline="30000" dirty="0">
                    <a:solidFill>
                      <a:srgbClr val="C00000"/>
                    </a:solidFill>
                  </a:rPr>
                  <a:t>AC8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25C2443-DA7D-504B-CB63-B6A9D5399753}"/>
                  </a:ext>
                </a:extLst>
              </p:cNvPr>
              <p:cNvSpPr txBox="1"/>
              <p:nvPr/>
            </p:nvSpPr>
            <p:spPr>
              <a:xfrm>
                <a:off x="8692556" y="2169814"/>
                <a:ext cx="3465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WT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2B064D4-B0BF-3BB9-2829-BB4D2835561B}"/>
                  </a:ext>
                </a:extLst>
              </p:cNvPr>
              <p:cNvSpPr txBox="1"/>
              <p:nvPr/>
            </p:nvSpPr>
            <p:spPr>
              <a:xfrm>
                <a:off x="9207968" y="2175305"/>
                <a:ext cx="3465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WT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9DFD0F8-A2C1-715E-2D63-5710372A4321}"/>
                  </a:ext>
                </a:extLst>
              </p:cNvPr>
              <p:cNvSpPr txBox="1"/>
              <p:nvPr/>
            </p:nvSpPr>
            <p:spPr>
              <a:xfrm>
                <a:off x="9466484" y="2296212"/>
                <a:ext cx="4411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C00000"/>
                    </a:solidFill>
                  </a:rPr>
                  <a:t>TG</a:t>
                </a:r>
                <a:r>
                  <a:rPr lang="en-US" sz="900" b="1" baseline="30000" dirty="0">
                    <a:solidFill>
                      <a:srgbClr val="C00000"/>
                    </a:solidFill>
                  </a:rPr>
                  <a:t>AC8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4E539BF-BE9D-0CC7-DEA7-91EAC38E4ACB}"/>
                  </a:ext>
                </a:extLst>
              </p:cNvPr>
              <p:cNvSpPr txBox="1"/>
              <p:nvPr/>
            </p:nvSpPr>
            <p:spPr>
              <a:xfrm>
                <a:off x="9751983" y="2170488"/>
                <a:ext cx="3465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WT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C42A0DD-6661-8DA4-FF43-233718D069E5}"/>
                  </a:ext>
                </a:extLst>
              </p:cNvPr>
              <p:cNvSpPr txBox="1"/>
              <p:nvPr/>
            </p:nvSpPr>
            <p:spPr>
              <a:xfrm>
                <a:off x="9969220" y="2296212"/>
                <a:ext cx="4411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C00000"/>
                    </a:solidFill>
                  </a:rPr>
                  <a:t>TG</a:t>
                </a:r>
                <a:r>
                  <a:rPr lang="en-US" sz="900" b="1" baseline="30000" dirty="0">
                    <a:solidFill>
                      <a:srgbClr val="C00000"/>
                    </a:solidFill>
                  </a:rPr>
                  <a:t>AC8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3EE34B1-8D95-3B9C-B485-949FD248DA01}"/>
                  </a:ext>
                </a:extLst>
              </p:cNvPr>
              <p:cNvSpPr txBox="1"/>
              <p:nvPr/>
            </p:nvSpPr>
            <p:spPr>
              <a:xfrm>
                <a:off x="10237081" y="2180796"/>
                <a:ext cx="3465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WT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FCCACE4-52D7-533E-67CE-DBA91966FF04}"/>
                  </a:ext>
                </a:extLst>
              </p:cNvPr>
              <p:cNvSpPr txBox="1"/>
              <p:nvPr/>
            </p:nvSpPr>
            <p:spPr>
              <a:xfrm>
                <a:off x="10475744" y="2300639"/>
                <a:ext cx="4411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C00000"/>
                    </a:solidFill>
                  </a:rPr>
                  <a:t>TG</a:t>
                </a:r>
                <a:r>
                  <a:rPr lang="en-US" sz="900" b="1" baseline="30000" dirty="0">
                    <a:solidFill>
                      <a:srgbClr val="C00000"/>
                    </a:solidFill>
                  </a:rPr>
                  <a:t>AC8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2B4783C-0D18-B3EF-AB46-823EC3B5DA9B}"/>
                  </a:ext>
                </a:extLst>
              </p:cNvPr>
              <p:cNvSpPr txBox="1"/>
              <p:nvPr/>
            </p:nvSpPr>
            <p:spPr>
              <a:xfrm>
                <a:off x="7968883" y="2291691"/>
                <a:ext cx="28565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0C1FB67-CE0A-EE31-B4B3-8B722CB7989A}"/>
              </a:ext>
            </a:extLst>
          </p:cNvPr>
          <p:cNvSpPr txBox="1"/>
          <p:nvPr/>
        </p:nvSpPr>
        <p:spPr>
          <a:xfrm>
            <a:off x="0" y="1507000"/>
            <a:ext cx="4026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562B4A-93EC-B3BF-D432-2CF1793A02F0}"/>
              </a:ext>
            </a:extLst>
          </p:cNvPr>
          <p:cNvSpPr txBox="1"/>
          <p:nvPr/>
        </p:nvSpPr>
        <p:spPr>
          <a:xfrm>
            <a:off x="3335613" y="1507000"/>
            <a:ext cx="3866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EA0FB3-5E31-498F-FE3E-B4EA0EF6BEB9}"/>
              </a:ext>
            </a:extLst>
          </p:cNvPr>
          <p:cNvSpPr txBox="1"/>
          <p:nvPr/>
        </p:nvSpPr>
        <p:spPr>
          <a:xfrm>
            <a:off x="7771550" y="1501795"/>
            <a:ext cx="3754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49483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D8C82-FE73-55A5-C432-E2081D3C4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99D37ECC-D0B4-871C-0892-094D0D163B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395550"/>
              </p:ext>
            </p:extLst>
          </p:nvPr>
        </p:nvGraphicFramePr>
        <p:xfrm>
          <a:off x="4444175" y="2350755"/>
          <a:ext cx="3720575" cy="2156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4685006" imgH="2714755" progId="Prism10.Document">
                  <p:embed/>
                </p:oleObj>
              </mc:Choice>
              <mc:Fallback>
                <p:oleObj name="Prism 10" r:id="rId2" imgW="4685006" imgH="2714755" progId="Prism10.Document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99D37ECC-D0B4-871C-0892-094D0D163B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44175" y="2350755"/>
                        <a:ext cx="3720575" cy="2156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24AF1B0-1EA8-DD62-E2D2-08AA1E2FC4B3}"/>
              </a:ext>
            </a:extLst>
          </p:cNvPr>
          <p:cNvSpPr txBox="1"/>
          <p:nvPr/>
        </p:nvSpPr>
        <p:spPr>
          <a:xfrm>
            <a:off x="0" y="6334780"/>
            <a:ext cx="3517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Figure 7</a:t>
            </a:r>
          </a:p>
        </p:txBody>
      </p:sp>
    </p:spTree>
    <p:extLst>
      <p:ext uri="{BB962C8B-B14F-4D97-AF65-F5344CB8AC3E}">
        <p14:creationId xmlns:p14="http://schemas.microsoft.com/office/powerpoint/2010/main" val="172511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681460-7B62-602E-0C46-EF78D2F77FEB}"/>
              </a:ext>
            </a:extLst>
          </p:cNvPr>
          <p:cNvSpPr txBox="1"/>
          <p:nvPr/>
        </p:nvSpPr>
        <p:spPr>
          <a:xfrm>
            <a:off x="0" y="6334780"/>
            <a:ext cx="3517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2800" b="1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Supplemental Figure 8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36B7036-6994-A087-E4B1-9F8E27557115}"/>
              </a:ext>
            </a:extLst>
          </p:cNvPr>
          <p:cNvGrpSpPr/>
          <p:nvPr/>
        </p:nvGrpSpPr>
        <p:grpSpPr>
          <a:xfrm>
            <a:off x="250253" y="2186519"/>
            <a:ext cx="11727550" cy="2851380"/>
            <a:chOff x="250253" y="2186519"/>
            <a:chExt cx="11727550" cy="285138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1A3B85A-B6FA-96D7-8736-DCC49B4F1688}"/>
                </a:ext>
              </a:extLst>
            </p:cNvPr>
            <p:cNvGrpSpPr/>
            <p:nvPr/>
          </p:nvGrpSpPr>
          <p:grpSpPr>
            <a:xfrm>
              <a:off x="250253" y="2186519"/>
              <a:ext cx="3578413" cy="2832100"/>
              <a:chOff x="399917" y="2189060"/>
              <a:chExt cx="3578413" cy="2832100"/>
            </a:xfrm>
          </p:grpSpPr>
          <p:graphicFrame>
            <p:nvGraphicFramePr>
              <p:cNvPr id="20" name="Object 19">
                <a:extLst>
                  <a:ext uri="{FF2B5EF4-FFF2-40B4-BE49-F238E27FC236}">
                    <a16:creationId xmlns:a16="http://schemas.microsoft.com/office/drawing/2014/main" id="{33EB027B-6785-5053-354C-B6BCE4FB370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48619591"/>
                  </p:ext>
                </p:extLst>
              </p:nvPr>
            </p:nvGraphicFramePr>
            <p:xfrm>
              <a:off x="399917" y="2189060"/>
              <a:ext cx="2333625" cy="2832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10" r:id="rId2" imgW="2344844" imgH="2850133" progId="Prism10.Document">
                      <p:embed/>
                    </p:oleObj>
                  </mc:Choice>
                  <mc:Fallback>
                    <p:oleObj name="Prism 10" r:id="rId2" imgW="2344844" imgH="2850133" progId="Prism10.Document">
                      <p:embed/>
                      <p:pic>
                        <p:nvPicPr>
                          <p:cNvPr id="20" name="Object 19">
                            <a:extLst>
                              <a:ext uri="{FF2B5EF4-FFF2-40B4-BE49-F238E27FC236}">
                                <a16:creationId xmlns:a16="http://schemas.microsoft.com/office/drawing/2014/main" id="{33EB027B-6785-5053-354C-B6BCE4FB370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399917" y="2189060"/>
                            <a:ext cx="2333625" cy="2832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C1F8DED-2121-C8AA-22BC-89570AAC30FE}"/>
                  </a:ext>
                </a:extLst>
              </p:cNvPr>
              <p:cNvGrpSpPr/>
              <p:nvPr/>
            </p:nvGrpSpPr>
            <p:grpSpPr>
              <a:xfrm>
                <a:off x="2255422" y="2988885"/>
                <a:ext cx="1722908" cy="1232449"/>
                <a:chOff x="3267187" y="639782"/>
                <a:chExt cx="1722908" cy="1232449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BC3F6A3-9C61-4273-70CA-20CE1865DF86}"/>
                    </a:ext>
                  </a:extLst>
                </p:cNvPr>
                <p:cNvGrpSpPr/>
                <p:nvPr/>
              </p:nvGrpSpPr>
              <p:grpSpPr>
                <a:xfrm>
                  <a:off x="3269805" y="639782"/>
                  <a:ext cx="1720290" cy="1232449"/>
                  <a:chOff x="3048180" y="1790587"/>
                  <a:chExt cx="1720290" cy="1232449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5F3AA562-B546-6427-617E-CFCAF415C4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aturation sat="0"/>
                            </a14:imgEffect>
                            <a14:imgEffect>
                              <a14:brightnessContrast bright="-4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138" t="63051" r="77082" b="24131"/>
                  <a:stretch/>
                </p:blipFill>
                <p:spPr>
                  <a:xfrm>
                    <a:off x="3524316" y="2002103"/>
                    <a:ext cx="470000" cy="446185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916DE8C8-B238-E135-F63F-081B4A8D42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5905" t="68165" r="75163" b="24298"/>
                  <a:stretch/>
                </p:blipFill>
                <p:spPr>
                  <a:xfrm>
                    <a:off x="3524224" y="2482809"/>
                    <a:ext cx="469707" cy="540227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E77B1680-8E0C-AE74-991E-ADDBC7FCE61E}"/>
                      </a:ext>
                    </a:extLst>
                  </p:cNvPr>
                  <p:cNvSpPr txBox="1"/>
                  <p:nvPr/>
                </p:nvSpPr>
                <p:spPr>
                  <a:xfrm>
                    <a:off x="3957029" y="2643861"/>
                    <a:ext cx="811441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Total Protein</a:t>
                    </a:r>
                  </a:p>
                </p:txBody>
              </p: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8C8DD9B2-E45D-D552-B3F9-87C314902EA3}"/>
                      </a:ext>
                    </a:extLst>
                  </p:cNvPr>
                  <p:cNvSpPr txBox="1"/>
                  <p:nvPr/>
                </p:nvSpPr>
                <p:spPr>
                  <a:xfrm>
                    <a:off x="3048180" y="2085035"/>
                    <a:ext cx="52770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17KDa-</a:t>
                    </a:r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8756D9B4-B928-C9FC-FC82-62E119B4589D}"/>
                      </a:ext>
                    </a:extLst>
                  </p:cNvPr>
                  <p:cNvSpPr txBox="1"/>
                  <p:nvPr/>
                </p:nvSpPr>
                <p:spPr>
                  <a:xfrm>
                    <a:off x="3580681" y="1790587"/>
                    <a:ext cx="346570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WT</a:t>
                    </a: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31FCA62B-040C-80AF-4173-8A82676EF729}"/>
                      </a:ext>
                    </a:extLst>
                  </p:cNvPr>
                  <p:cNvSpPr txBox="1"/>
                  <p:nvPr/>
                </p:nvSpPr>
                <p:spPr>
                  <a:xfrm>
                    <a:off x="3759182" y="1792290"/>
                    <a:ext cx="44114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rgbClr val="C00000"/>
                        </a:solidFill>
                      </a:rPr>
                      <a:t>TG</a:t>
                    </a:r>
                    <a:r>
                      <a:rPr lang="en-US" sz="900" b="1" baseline="30000" dirty="0">
                        <a:solidFill>
                          <a:srgbClr val="C00000"/>
                        </a:solidFill>
                      </a:rPr>
                      <a:t>AC8</a:t>
                    </a:r>
                  </a:p>
                </p:txBody>
              </p:sp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4CB16296-32FB-6F01-6573-94AFC0CD0303}"/>
                      </a:ext>
                    </a:extLst>
                  </p:cNvPr>
                  <p:cNvGrpSpPr/>
                  <p:nvPr/>
                </p:nvGrpSpPr>
                <p:grpSpPr>
                  <a:xfrm>
                    <a:off x="4025872" y="2181701"/>
                    <a:ext cx="538799" cy="253916"/>
                    <a:chOff x="3458059" y="1825702"/>
                    <a:chExt cx="538799" cy="253916"/>
                  </a:xfrm>
                </p:grpSpPr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7480DB1A-CB56-2B68-4148-1A193F5F5A1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83576" y="1825702"/>
                      <a:ext cx="513282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50" b="1" dirty="0"/>
                        <a:t>LC3</a:t>
                      </a:r>
                      <a:r>
                        <a:rPr lang="en-US" sz="1050" b="1" baseline="30000" dirty="0"/>
                        <a:t>S12</a:t>
                      </a:r>
                      <a:endParaRPr lang="en-US" sz="1050" b="1" dirty="0"/>
                    </a:p>
                  </p:txBody>
                </p:sp>
                <p:sp>
                  <p:nvSpPr>
                    <p:cNvPr id="33" name="Right Brace 32">
                      <a:extLst>
                        <a:ext uri="{FF2B5EF4-FFF2-40B4-BE49-F238E27FC236}">
                          <a16:creationId xmlns:a16="http://schemas.microsoft.com/office/drawing/2014/main" id="{547677B6-B2EB-5A3F-79EC-367C489BBE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58059" y="1878820"/>
                      <a:ext cx="93498" cy="162095"/>
                    </a:xfrm>
                    <a:prstGeom prst="rightBrac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b="1" dirty="0"/>
                    </a:p>
                  </p:txBody>
                </p:sp>
              </p:grpSp>
            </p:grpSp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F8839B7-7810-827C-14FB-877818AD1CFB}"/>
                    </a:ext>
                  </a:extLst>
                </p:cNvPr>
                <p:cNvSpPr txBox="1"/>
                <p:nvPr/>
              </p:nvSpPr>
              <p:spPr>
                <a:xfrm>
                  <a:off x="3267187" y="1100820"/>
                  <a:ext cx="527709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12KDa-</a:t>
                  </a:r>
                </a:p>
              </p:txBody>
            </p:sp>
          </p:grp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1EA0ABD-7CDD-2B4E-D73B-3DA673958D2A}"/>
                </a:ext>
              </a:extLst>
            </p:cNvPr>
            <p:cNvGrpSpPr/>
            <p:nvPr/>
          </p:nvGrpSpPr>
          <p:grpSpPr>
            <a:xfrm>
              <a:off x="3814554" y="2224849"/>
              <a:ext cx="4377083" cy="2813050"/>
              <a:chOff x="3878722" y="2224849"/>
              <a:chExt cx="4377083" cy="2813050"/>
            </a:xfrm>
          </p:grpSpPr>
          <p:graphicFrame>
            <p:nvGraphicFramePr>
              <p:cNvPr id="21" name="Object 20">
                <a:extLst>
                  <a:ext uri="{FF2B5EF4-FFF2-40B4-BE49-F238E27FC236}">
                    <a16:creationId xmlns:a16="http://schemas.microsoft.com/office/drawing/2014/main" id="{70C45E90-C7DD-A988-484D-A8A8E5783C7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77050702"/>
                  </p:ext>
                </p:extLst>
              </p:nvPr>
            </p:nvGraphicFramePr>
            <p:xfrm>
              <a:off x="3878722" y="2224849"/>
              <a:ext cx="2379662" cy="2813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7" imgW="2347725" imgH="2786405" progId="Prism9.Document">
                      <p:embed/>
                    </p:oleObj>
                  </mc:Choice>
                  <mc:Fallback>
                    <p:oleObj name="Prism 9" r:id="rId7" imgW="2347725" imgH="2786405" progId="Prism9.Document">
                      <p:embed/>
                      <p:pic>
                        <p:nvPicPr>
                          <p:cNvPr id="21" name="Object 20">
                            <a:extLst>
                              <a:ext uri="{FF2B5EF4-FFF2-40B4-BE49-F238E27FC236}">
                                <a16:creationId xmlns:a16="http://schemas.microsoft.com/office/drawing/2014/main" id="{70C45E90-C7DD-A988-484D-A8A8E5783C7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878722" y="2224849"/>
                            <a:ext cx="2379662" cy="28130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ABADB9BD-AF29-FE38-7122-EA22820EF0CB}"/>
                  </a:ext>
                </a:extLst>
              </p:cNvPr>
              <p:cNvGrpSpPr/>
              <p:nvPr/>
            </p:nvGrpSpPr>
            <p:grpSpPr>
              <a:xfrm>
                <a:off x="5761222" y="2956892"/>
                <a:ext cx="2494583" cy="1268124"/>
                <a:chOff x="6096000" y="2969569"/>
                <a:chExt cx="2494583" cy="1268124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ACA3A43A-5C17-4CF7-F534-A96F0F1587C9}"/>
                    </a:ext>
                  </a:extLst>
                </p:cNvPr>
                <p:cNvGrpSpPr/>
                <p:nvPr/>
              </p:nvGrpSpPr>
              <p:grpSpPr>
                <a:xfrm>
                  <a:off x="6096000" y="2988885"/>
                  <a:ext cx="2494583" cy="1248808"/>
                  <a:chOff x="5703087" y="2772366"/>
                  <a:chExt cx="2494583" cy="1248808"/>
                </a:xfrm>
              </p:grpSpPr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64DCDC07-A928-54BB-6C6D-94345430C385}"/>
                      </a:ext>
                    </a:extLst>
                  </p:cNvPr>
                  <p:cNvGrpSpPr/>
                  <p:nvPr/>
                </p:nvGrpSpPr>
                <p:grpSpPr>
                  <a:xfrm>
                    <a:off x="5703087" y="2772366"/>
                    <a:ext cx="2494583" cy="1248808"/>
                    <a:chOff x="7638068" y="1969324"/>
                    <a:chExt cx="2494583" cy="1248808"/>
                  </a:xfrm>
                </p:grpSpPr>
                <p:pic>
                  <p:nvPicPr>
                    <p:cNvPr id="35" name="Picture 34">
                      <a:extLst>
                        <a:ext uri="{FF2B5EF4-FFF2-40B4-BE49-F238E27FC236}">
                          <a16:creationId xmlns:a16="http://schemas.microsoft.com/office/drawing/2014/main" id="{C55F768A-774A-B26D-C43B-789C14F361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9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0">
                              <a14:imgEffect>
                                <a14:sharpenSoften amount="-50000"/>
                              </a14:imgEffect>
                              <a14:imgEffect>
                                <a14:saturation sat="0"/>
                              </a14:imgEffect>
                              <a14:imgEffect>
                                <a14:brightnessContrast bright="-40000"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8454" t="41562" r="41684" b="45574"/>
                    <a:stretch/>
                  </p:blipFill>
                  <p:spPr>
                    <a:xfrm>
                      <a:off x="8120312" y="2291843"/>
                      <a:ext cx="1213911" cy="487681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36" name="Picture 35">
                      <a:extLst>
                        <a:ext uri="{FF2B5EF4-FFF2-40B4-BE49-F238E27FC236}">
                          <a16:creationId xmlns:a16="http://schemas.microsoft.com/office/drawing/2014/main" id="{84AEB2BD-D7A3-B8F6-1DB1-619673E8A7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1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8833" t="75824" r="30267" b="17071"/>
                    <a:stretch/>
                  </p:blipFill>
                  <p:spPr>
                    <a:xfrm>
                      <a:off x="8130088" y="2849644"/>
                      <a:ext cx="1213912" cy="368488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61681AF5-ACA5-374A-D489-C9A052B5D24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321210" y="2927012"/>
                      <a:ext cx="811441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b="1" dirty="0"/>
                        <a:t>Total Protein</a:t>
                      </a:r>
                    </a:p>
                  </p:txBody>
                </p:sp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B44B0C3C-A560-3308-2B4F-D3452E3C1CA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38068" y="2541275"/>
                      <a:ext cx="527709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b="1" dirty="0"/>
                        <a:t>15KDa-</a:t>
                      </a:r>
                    </a:p>
                  </p:txBody>
                </p:sp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1E41F9E2-1B0B-E84E-24F7-D09A52B7957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247946" y="2073568"/>
                      <a:ext cx="346570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b="1" dirty="0"/>
                        <a:t>WT</a:t>
                      </a:r>
                    </a:p>
                  </p:txBody>
                </p:sp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8B19D9D6-9C9C-607B-90B0-219539CE37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411230" y="1969324"/>
                      <a:ext cx="441146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b="1" dirty="0">
                          <a:solidFill>
                            <a:srgbClr val="C00000"/>
                          </a:solidFill>
                        </a:rPr>
                        <a:t>TG</a:t>
                      </a:r>
                      <a:r>
                        <a:rPr lang="en-US" sz="900" b="1" baseline="30000" dirty="0">
                          <a:solidFill>
                            <a:srgbClr val="C00000"/>
                          </a:solidFill>
                        </a:rPr>
                        <a:t>AC8</a:t>
                      </a:r>
                    </a:p>
                  </p:txBody>
                </p:sp>
                <p:grpSp>
                  <p:nvGrpSpPr>
                    <p:cNvPr id="41" name="Group 40">
                      <a:extLst>
                        <a:ext uri="{FF2B5EF4-FFF2-40B4-BE49-F238E27FC236}">
                          <a16:creationId xmlns:a16="http://schemas.microsoft.com/office/drawing/2014/main" id="{65D205FD-1257-3508-3EE2-84513F693F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383817" y="2448693"/>
                      <a:ext cx="563076" cy="253916"/>
                      <a:chOff x="3450549" y="1975354"/>
                      <a:chExt cx="563076" cy="253916"/>
                    </a:xfrm>
                  </p:grpSpPr>
                  <p:sp>
                    <p:nvSpPr>
                      <p:cNvPr id="42" name="TextBox 41">
                        <a:extLst>
                          <a:ext uri="{FF2B5EF4-FFF2-40B4-BE49-F238E27FC236}">
                            <a16:creationId xmlns:a16="http://schemas.microsoft.com/office/drawing/2014/main" id="{5747CF47-0AD6-9C5E-D819-351C0B5CAEF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497137" y="1975354"/>
                        <a:ext cx="516488" cy="25391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050" b="1" dirty="0"/>
                          <a:t>LC3</a:t>
                        </a:r>
                        <a:r>
                          <a:rPr lang="en-US" sz="1050" b="1" baseline="30000" dirty="0"/>
                          <a:t>T50</a:t>
                        </a:r>
                        <a:endParaRPr lang="en-US" sz="1050" b="1" dirty="0"/>
                      </a:p>
                    </p:txBody>
                  </p:sp>
                  <p:sp>
                    <p:nvSpPr>
                      <p:cNvPr id="43" name="Right Brace 42">
                        <a:extLst>
                          <a:ext uri="{FF2B5EF4-FFF2-40B4-BE49-F238E27FC236}">
                            <a16:creationId xmlns:a16="http://schemas.microsoft.com/office/drawing/2014/main" id="{D74A5A2D-E5E8-4DC6-D553-B1BFE8DD2C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50549" y="2032446"/>
                        <a:ext cx="93498" cy="162095"/>
                      </a:xfrm>
                      <a:prstGeom prst="rightBrac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63C3957E-9B76-D8AB-EAC9-4A8B021C05D8}"/>
                      </a:ext>
                    </a:extLst>
                  </p:cNvPr>
                  <p:cNvSpPr txBox="1"/>
                  <p:nvPr/>
                </p:nvSpPr>
                <p:spPr>
                  <a:xfrm>
                    <a:off x="5706077" y="3104301"/>
                    <a:ext cx="52770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17KDa-</a:t>
                    </a:r>
                  </a:p>
                </p:txBody>
              </p:sp>
            </p:grp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463B59D-1C40-27EB-8E6E-A659988D7705}"/>
                    </a:ext>
                  </a:extLst>
                </p:cNvPr>
                <p:cNvSpPr txBox="1"/>
                <p:nvPr/>
              </p:nvSpPr>
              <p:spPr>
                <a:xfrm>
                  <a:off x="7052448" y="3093129"/>
                  <a:ext cx="34657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WT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E35EF3-8A06-6A95-1670-FB05BC65ADC8}"/>
                    </a:ext>
                  </a:extLst>
                </p:cNvPr>
                <p:cNvSpPr txBox="1"/>
                <p:nvPr/>
              </p:nvSpPr>
              <p:spPr>
                <a:xfrm>
                  <a:off x="7215732" y="2971435"/>
                  <a:ext cx="44114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C00000"/>
                      </a:solidFill>
                    </a:rPr>
                    <a:t>TG</a:t>
                  </a:r>
                  <a:r>
                    <a:rPr lang="en-US" sz="900" b="1" baseline="30000" dirty="0">
                      <a:solidFill>
                        <a:srgbClr val="C00000"/>
                      </a:solidFill>
                    </a:rPr>
                    <a:t>AC8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783A538-7835-5A56-4D1D-3F4D0C906E4E}"/>
                    </a:ext>
                  </a:extLst>
                </p:cNvPr>
                <p:cNvSpPr txBox="1"/>
                <p:nvPr/>
              </p:nvSpPr>
              <p:spPr>
                <a:xfrm>
                  <a:off x="7384745" y="3092844"/>
                  <a:ext cx="34657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WT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1E01DD9-89D0-3848-50D8-8AFF470E5D5C}"/>
                    </a:ext>
                  </a:extLst>
                </p:cNvPr>
                <p:cNvSpPr txBox="1"/>
                <p:nvPr/>
              </p:nvSpPr>
              <p:spPr>
                <a:xfrm>
                  <a:off x="7526408" y="2969569"/>
                  <a:ext cx="44114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C00000"/>
                      </a:solidFill>
                    </a:rPr>
                    <a:t>TG</a:t>
                  </a:r>
                  <a:r>
                    <a:rPr lang="en-US" sz="900" b="1" baseline="30000" dirty="0">
                      <a:solidFill>
                        <a:srgbClr val="C00000"/>
                      </a:solidFill>
                    </a:rPr>
                    <a:t>AC8</a:t>
                  </a:r>
                </a:p>
              </p:txBody>
            </p:sp>
          </p:grp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0BDFBD3-825F-AF92-EAD2-75E44616F745}"/>
                </a:ext>
              </a:extLst>
            </p:cNvPr>
            <p:cNvGrpSpPr/>
            <p:nvPr/>
          </p:nvGrpSpPr>
          <p:grpSpPr>
            <a:xfrm>
              <a:off x="8252081" y="2261361"/>
              <a:ext cx="3725722" cy="2776538"/>
              <a:chOff x="8284165" y="2261361"/>
              <a:chExt cx="3725722" cy="2776538"/>
            </a:xfrm>
          </p:grpSpPr>
          <p:graphicFrame>
            <p:nvGraphicFramePr>
              <p:cNvPr id="23" name="Object 22">
                <a:extLst>
                  <a:ext uri="{FF2B5EF4-FFF2-40B4-BE49-F238E27FC236}">
                    <a16:creationId xmlns:a16="http://schemas.microsoft.com/office/drawing/2014/main" id="{2B83EC6D-0A7B-CA63-2399-FF7F479B9C0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52364498"/>
                  </p:ext>
                </p:extLst>
              </p:nvPr>
            </p:nvGraphicFramePr>
            <p:xfrm>
              <a:off x="8284165" y="2261361"/>
              <a:ext cx="2522538" cy="2776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9" r:id="rId12" imgW="2472692" imgH="2780284" progId="Prism9.Document">
                      <p:embed/>
                    </p:oleObj>
                  </mc:Choice>
                  <mc:Fallback>
                    <p:oleObj name="Prism 9" r:id="rId12" imgW="2472692" imgH="2780284" progId="Prism9.Document">
                      <p:embed/>
                      <p:pic>
                        <p:nvPicPr>
                          <p:cNvPr id="23" name="Object 22">
                            <a:extLst>
                              <a:ext uri="{FF2B5EF4-FFF2-40B4-BE49-F238E27FC236}">
                                <a16:creationId xmlns:a16="http://schemas.microsoft.com/office/drawing/2014/main" id="{2B83EC6D-0A7B-CA63-2399-FF7F479B9C0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8284165" y="2261361"/>
                            <a:ext cx="2522538" cy="27765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FCC81C4C-729D-3AFF-3C93-C96AE9021EE6}"/>
                  </a:ext>
                </a:extLst>
              </p:cNvPr>
              <p:cNvGrpSpPr/>
              <p:nvPr/>
            </p:nvGrpSpPr>
            <p:grpSpPr>
              <a:xfrm>
                <a:off x="10327966" y="2719282"/>
                <a:ext cx="1681921" cy="1570267"/>
                <a:chOff x="10307966" y="2247499"/>
                <a:chExt cx="1681921" cy="1570267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7123BC86-95EE-F6BA-AB26-82AE7BD2B750}"/>
                    </a:ext>
                  </a:extLst>
                </p:cNvPr>
                <p:cNvGrpSpPr/>
                <p:nvPr/>
              </p:nvGrpSpPr>
              <p:grpSpPr>
                <a:xfrm>
                  <a:off x="10307966" y="2247499"/>
                  <a:ext cx="1681921" cy="1570267"/>
                  <a:chOff x="10105334" y="648542"/>
                  <a:chExt cx="1681921" cy="1570267"/>
                </a:xfrm>
              </p:grpSpPr>
              <p:pic>
                <p:nvPicPr>
                  <p:cNvPr id="45" name="Picture 44">
                    <a:extLst>
                      <a:ext uri="{FF2B5EF4-FFF2-40B4-BE49-F238E27FC236}">
                        <a16:creationId xmlns:a16="http://schemas.microsoft.com/office/drawing/2014/main" id="{F00E6EFB-FFDF-0C3A-EF30-E50FCBA198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5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3764" t="49198" r="69940" b="43414"/>
                  <a:stretch/>
                </p:blipFill>
                <p:spPr>
                  <a:xfrm>
                    <a:off x="10572883" y="864493"/>
                    <a:ext cx="505253" cy="576785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49" name="Picture 48">
                    <a:extLst>
                      <a:ext uri="{FF2B5EF4-FFF2-40B4-BE49-F238E27FC236}">
                        <a16:creationId xmlns:a16="http://schemas.microsoft.com/office/drawing/2014/main" id="{2E79C32E-6CEA-5C83-42F5-61359C0DA58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812" t="72369" r="58544" b="19247"/>
                  <a:stretch/>
                </p:blipFill>
                <p:spPr>
                  <a:xfrm>
                    <a:off x="10572883" y="1508849"/>
                    <a:ext cx="492190" cy="709960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89A03DA0-A6AA-2590-92CC-FB81B04F76F8}"/>
                      </a:ext>
                    </a:extLst>
                  </p:cNvPr>
                  <p:cNvSpPr txBox="1"/>
                  <p:nvPr/>
                </p:nvSpPr>
                <p:spPr>
                  <a:xfrm>
                    <a:off x="10662015" y="650296"/>
                    <a:ext cx="346570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WT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86B499DE-AB5B-6186-80CE-06E0EA009BB7}"/>
                      </a:ext>
                    </a:extLst>
                  </p:cNvPr>
                  <p:cNvSpPr txBox="1"/>
                  <p:nvPr/>
                </p:nvSpPr>
                <p:spPr>
                  <a:xfrm>
                    <a:off x="10857563" y="648542"/>
                    <a:ext cx="44114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rgbClr val="C00000"/>
                        </a:solidFill>
                      </a:rPr>
                      <a:t>TG</a:t>
                    </a:r>
                    <a:r>
                      <a:rPr lang="en-US" sz="900" b="1" baseline="30000" dirty="0">
                        <a:solidFill>
                          <a:srgbClr val="C00000"/>
                        </a:solidFill>
                      </a:rPr>
                      <a:t>AC8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0342E4B2-4665-442D-4803-429BC1310102}"/>
                      </a:ext>
                    </a:extLst>
                  </p:cNvPr>
                  <p:cNvSpPr txBox="1"/>
                  <p:nvPr/>
                </p:nvSpPr>
                <p:spPr>
                  <a:xfrm>
                    <a:off x="11030058" y="1721312"/>
                    <a:ext cx="7571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/>
                      <a:t>Total Protein</a:t>
                    </a:r>
                  </a:p>
                </p:txBody>
              </p: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1A17F7CF-A624-6EF0-98CA-51D3A6DEA3C8}"/>
                      </a:ext>
                    </a:extLst>
                  </p:cNvPr>
                  <p:cNvSpPr txBox="1"/>
                  <p:nvPr/>
                </p:nvSpPr>
                <p:spPr>
                  <a:xfrm>
                    <a:off x="10105334" y="796922"/>
                    <a:ext cx="52770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76KDa-</a:t>
                    </a: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492E8ACE-8B6E-CE2C-54D9-79BE25820EF1}"/>
                      </a:ext>
                    </a:extLst>
                  </p:cNvPr>
                  <p:cNvSpPr txBox="1"/>
                  <p:nvPr/>
                </p:nvSpPr>
                <p:spPr>
                  <a:xfrm>
                    <a:off x="11008585" y="1159408"/>
                    <a:ext cx="470000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-ACP2</a:t>
                    </a:r>
                  </a:p>
                </p:txBody>
              </p:sp>
            </p:grp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BD86037B-8195-54C1-B86B-99014F025002}"/>
                    </a:ext>
                  </a:extLst>
                </p:cNvPr>
                <p:cNvSpPr txBox="1"/>
                <p:nvPr/>
              </p:nvSpPr>
              <p:spPr>
                <a:xfrm>
                  <a:off x="10307966" y="2832474"/>
                  <a:ext cx="527709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52KDa-</a:t>
                  </a:r>
                </a:p>
              </p:txBody>
            </p:sp>
          </p:grp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D83684-18D0-3522-2E1F-2BC1C0236933}"/>
              </a:ext>
            </a:extLst>
          </p:cNvPr>
          <p:cNvSpPr txBox="1"/>
          <p:nvPr/>
        </p:nvSpPr>
        <p:spPr>
          <a:xfrm>
            <a:off x="0" y="1859056"/>
            <a:ext cx="4026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0E172-0742-0ADC-54CC-BE4308893D8B}"/>
              </a:ext>
            </a:extLst>
          </p:cNvPr>
          <p:cNvSpPr txBox="1"/>
          <p:nvPr/>
        </p:nvSpPr>
        <p:spPr>
          <a:xfrm>
            <a:off x="3335613" y="1859056"/>
            <a:ext cx="3866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63BDD1-A974-60D8-4854-0EE842CA9EED}"/>
              </a:ext>
            </a:extLst>
          </p:cNvPr>
          <p:cNvSpPr txBox="1"/>
          <p:nvPr/>
        </p:nvSpPr>
        <p:spPr>
          <a:xfrm>
            <a:off x="7771550" y="1853851"/>
            <a:ext cx="3754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?"/>
              <a:defRPr sz="37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?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?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dirty="0">
                <a:latin typeface="+mn-lt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296851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68225</TotalTime>
  <Words>549</Words>
  <Application>Microsoft Office PowerPoint</Application>
  <PresentationFormat>Widescreen</PresentationFormat>
  <Paragraphs>179</Paragraphs>
  <Slides>17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AdvOT88ac8687</vt:lpstr>
      <vt:lpstr>Arial</vt:lpstr>
      <vt:lpstr>Calibri</vt:lpstr>
      <vt:lpstr>Calibri Light</vt:lpstr>
      <vt:lpstr>Minion Pro</vt:lpstr>
      <vt:lpstr>Office Theme</vt:lpstr>
      <vt:lpstr>Prism 9</vt:lpstr>
      <vt:lpstr>Prism 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Perino, Maria Grazia (NIH/NIA/IRP) [C]</dc:creator>
  <cp:lastModifiedBy>Perino, Maria Grazia (NIH/NIA/IRP) [C]</cp:lastModifiedBy>
  <cp:revision>2712</cp:revision>
  <cp:lastPrinted>2025-01-15T21:31:08Z</cp:lastPrinted>
  <dcterms:created xsi:type="dcterms:W3CDTF">2019-02-15T17:35:08Z</dcterms:created>
  <dcterms:modified xsi:type="dcterms:W3CDTF">2025-08-21T15:54:19Z</dcterms:modified>
</cp:coreProperties>
</file>