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" ContentType="image/tiff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"/>
  </p:notesMasterIdLst>
  <p:sldIdLst>
    <p:sldId id="661" r:id="rId2"/>
  </p:sldIdLst>
  <p:sldSz cx="6858000" cy="9144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061" autoAdjust="0"/>
  </p:normalViewPr>
  <p:slideViewPr>
    <p:cSldViewPr snapToGrid="0">
      <p:cViewPr varScale="1">
        <p:scale>
          <a:sx n="58" d="100"/>
          <a:sy n="58" d="100"/>
        </p:scale>
        <p:origin x="261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52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8FE3EB-067A-4241-9554-3B052775987E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7C2F28-95F8-4BD3-86B5-42C2F1318A5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8833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Supplemental Figure 2: Fibrosis in human RAA and LAA samples</a:t>
            </a:r>
            <a:r>
              <a:rPr lang="en-US" dirty="0">
                <a:effectLst/>
              </a:rPr>
              <a:t>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Representative M. Trichrome images of RAA samples from patients with AF and SR. The scatter plot (Mean </a:t>
            </a:r>
            <a:r>
              <a:rPr lang="en-US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+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SEM) on the right shows the percentage area of fibrosis of the RAA samples.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(B)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Representative M. Trichrome images of LAA samples (AF and SR). The scatter plot (Mean ± SEM) on the right indicates the percentage fibrosis of LAA samples. All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scale bars are 10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μm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N=5 for AF, N=5 for SR, Mann-Whitney U test.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7C2F28-95F8-4BD3-86B5-42C2F1318A5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78070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39471" y="1027289"/>
            <a:ext cx="6065044" cy="44704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4950" spc="-68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5476" y="5609168"/>
            <a:ext cx="5190863" cy="2194560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  <a:latin typeface="+mj-lt"/>
              </a:defRPr>
            </a:lvl1pPr>
            <a:lvl2pPr marL="257175" indent="0" algn="ctr">
              <a:buNone/>
              <a:defRPr sz="1575"/>
            </a:lvl2pPr>
            <a:lvl3pPr marL="514350" indent="0" algn="ctr">
              <a:buNone/>
              <a:defRPr sz="1350"/>
            </a:lvl3pPr>
            <a:lvl4pPr marL="771525" indent="0" algn="ctr">
              <a:buNone/>
              <a:defRPr sz="1125"/>
            </a:lvl4pPr>
            <a:lvl5pPr marL="1028700" indent="0" algn="ctr">
              <a:buNone/>
              <a:defRPr sz="1125"/>
            </a:lvl5pPr>
            <a:lvl6pPr marL="1285875" indent="0" algn="ctr">
              <a:buNone/>
              <a:defRPr sz="1125"/>
            </a:lvl6pPr>
            <a:lvl7pPr marL="1543050" indent="0" algn="ctr">
              <a:buNone/>
              <a:defRPr sz="1125"/>
            </a:lvl7pPr>
            <a:lvl8pPr marL="1800225" indent="0" algn="ctr">
              <a:buNone/>
              <a:defRPr sz="1125"/>
            </a:lvl8pPr>
            <a:lvl9pPr marL="2057400" indent="0" algn="ctr">
              <a:buNone/>
              <a:defRPr sz="1125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7C842FC0-6144-47B9-AD67-E0D3D8AA1786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194640FB-6D81-4453-9A67-EE3805FA5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8588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42FC0-6144-47B9-AD67-E0D3D8AA1786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640FB-6D81-4453-9A67-EE3805FA5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35603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18472" y="927100"/>
            <a:ext cx="1478756" cy="6400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33983" y="952501"/>
            <a:ext cx="4350544" cy="72009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42FC0-6144-47B9-AD67-E0D3D8AA1786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640FB-6D81-4453-9A67-EE3805FA5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946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42FC0-6144-47B9-AD67-E0D3D8AA1786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640FB-6D81-4453-9A67-EE3805FA5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7064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9471" y="1023225"/>
            <a:ext cx="6064187" cy="4474464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4950" b="0"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5475" y="5605612"/>
            <a:ext cx="5189792" cy="2194560"/>
          </a:xfrm>
        </p:spPr>
        <p:txBody>
          <a:bodyPr anchor="t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  <a:latin typeface="+mj-lt"/>
              </a:defRPr>
            </a:lvl1pPr>
            <a:lvl2pPr marL="257175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42FC0-6144-47B9-AD67-E0D3D8AA1786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640FB-6D81-4453-9A67-EE3805FA5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5186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0619" y="2664179"/>
            <a:ext cx="2623185" cy="5023104"/>
          </a:xfr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381373" y="2664179"/>
            <a:ext cx="2623185" cy="5023104"/>
          </a:xfr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42FC0-6144-47B9-AD67-E0D3D8AA1786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640FB-6D81-4453-9A67-EE3805FA5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76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0619" y="2720623"/>
            <a:ext cx="2623185" cy="964533"/>
          </a:xfrm>
        </p:spPr>
        <p:txBody>
          <a:bodyPr anchor="ctr">
            <a:normAutofit/>
          </a:bodyPr>
          <a:lstStyle>
            <a:lvl1pPr marL="0" indent="0">
              <a:buNone/>
              <a:defRPr sz="1238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0619" y="3670779"/>
            <a:ext cx="2623185" cy="4267200"/>
          </a:xfr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79280" y="2717913"/>
            <a:ext cx="2623185" cy="963168"/>
          </a:xfrm>
        </p:spPr>
        <p:txBody>
          <a:bodyPr anchor="ctr">
            <a:normAutofit/>
          </a:bodyPr>
          <a:lstStyle>
            <a:lvl1pPr marL="0" indent="0">
              <a:buNone/>
              <a:defRPr sz="1238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379280" y="3667987"/>
            <a:ext cx="2623185" cy="4267200"/>
          </a:xfr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42FC0-6144-47B9-AD67-E0D3D8AA1786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640FB-6D81-4453-9A67-EE3805FA5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9880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42FC0-6144-47B9-AD67-E0D3D8AA1786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640FB-6D81-4453-9A67-EE3805FA5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39669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42FC0-6144-47B9-AD67-E0D3D8AA1786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640FB-6D81-4453-9A67-EE3805FA5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28341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286250" y="0"/>
            <a:ext cx="2571750" cy="9144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4647040" y="723043"/>
            <a:ext cx="1903095" cy="256032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225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625" y="1016000"/>
            <a:ext cx="3429000" cy="6096000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55240" y="3349085"/>
            <a:ext cx="1911668" cy="4169316"/>
          </a:xfrm>
        </p:spPr>
        <p:txBody>
          <a:bodyPr>
            <a:normAutofit/>
          </a:bodyPr>
          <a:lstStyle>
            <a:lvl1pPr marL="0" marR="0" indent="0" algn="l" defTabSz="514350" rtl="0" eaLnBrk="1" fontAlgn="auto" latinLnBrk="0" hangingPunct="1">
              <a:lnSpc>
                <a:spcPct val="100000"/>
              </a:lnSpc>
              <a:spcBef>
                <a:spcPts val="675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13">
                <a:solidFill>
                  <a:srgbClr val="262626"/>
                </a:solidFill>
              </a:defRPr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marL="0" marR="0" lvl="0" indent="0" algn="l" defTabSz="514350" rtl="0" eaLnBrk="1" fontAlgn="auto" latinLnBrk="0" hangingPunct="1">
              <a:lnSpc>
                <a:spcPct val="100000"/>
              </a:lnSpc>
              <a:spcBef>
                <a:spcPts val="78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42FC0-6144-47B9-AD67-E0D3D8AA1786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194640FB-6D81-4453-9A67-EE3805FA5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62101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188" y="7224890"/>
            <a:ext cx="6064187" cy="817711"/>
          </a:xfrm>
        </p:spPr>
        <p:txBody>
          <a:bodyPr anchor="b">
            <a:normAutofit/>
          </a:bodyPr>
          <a:lstStyle>
            <a:lvl1pPr>
              <a:defRPr sz="18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6858000" cy="7107936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t"/>
          <a:lstStyle>
            <a:lvl1pPr marL="0" indent="0" algn="ctr">
              <a:spcBef>
                <a:spcPts val="450"/>
              </a:spcBef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0619" y="7879647"/>
            <a:ext cx="5191506" cy="7112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788">
                <a:solidFill>
                  <a:srgbClr val="262626"/>
                </a:solidFill>
              </a:defRPr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7C842FC0-6144-47B9-AD67-E0D3D8AA1786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194640FB-6D81-4453-9A67-EE3805FA5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6505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9689" y="666044"/>
            <a:ext cx="6059686" cy="22109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0619" y="2682241"/>
            <a:ext cx="6048970" cy="50215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5763" y="8549929"/>
            <a:ext cx="2314575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34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7C842FC0-6144-47B9-AD67-E0D3D8AA1786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5763" y="8739596"/>
            <a:ext cx="2828925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34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29708" y="7835217"/>
            <a:ext cx="1645920" cy="18627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5794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fld id="{194640FB-6D81-4453-9A67-EE3805FA5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3198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514350" rtl="0" eaLnBrk="1" latinLnBrk="0" hangingPunct="1">
        <a:lnSpc>
          <a:spcPct val="85000"/>
        </a:lnSpc>
        <a:spcBef>
          <a:spcPct val="0"/>
        </a:spcBef>
        <a:buNone/>
        <a:defRPr sz="3038" kern="1200" spc="-68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51435" indent="-51435" algn="l" defTabSz="514350" rtl="0" eaLnBrk="1" latinLnBrk="0" hangingPunct="1">
        <a:lnSpc>
          <a:spcPct val="85000"/>
        </a:lnSpc>
        <a:spcBef>
          <a:spcPts val="731"/>
        </a:spcBef>
        <a:buFont typeface="Arial" pitchFamily="34" charset="0"/>
        <a:buChar char=" "/>
        <a:defRPr sz="13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195453" indent="-192881" algn="l" defTabSz="514350" rtl="0" eaLnBrk="1" latinLnBrk="0" hangingPunct="1">
        <a:lnSpc>
          <a:spcPct val="85000"/>
        </a:lnSpc>
        <a:spcBef>
          <a:spcPts val="338"/>
        </a:spcBef>
        <a:buFont typeface="Arial" pitchFamily="34" charset="0"/>
        <a:buChar char=" "/>
        <a:defRPr sz="13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308610" indent="-308610" algn="l" defTabSz="514350" rtl="0" eaLnBrk="1" latinLnBrk="0" hangingPunct="1">
        <a:lnSpc>
          <a:spcPct val="85000"/>
        </a:lnSpc>
        <a:spcBef>
          <a:spcPts val="338"/>
        </a:spcBef>
        <a:buFont typeface="Arial" pitchFamily="34" charset="0"/>
        <a:buChar char=" "/>
        <a:defRPr sz="1125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462915" indent="-462915" algn="l" defTabSz="514350" rtl="0" eaLnBrk="1" latinLnBrk="0" hangingPunct="1">
        <a:lnSpc>
          <a:spcPct val="85000"/>
        </a:lnSpc>
        <a:spcBef>
          <a:spcPts val="338"/>
        </a:spcBef>
        <a:buFont typeface="Arial" pitchFamily="34" charset="0"/>
        <a:buChar char=" "/>
        <a:defRPr sz="1013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617220" indent="-617220" algn="l" defTabSz="514350" rtl="0" eaLnBrk="1" latinLnBrk="0" hangingPunct="1">
        <a:lnSpc>
          <a:spcPct val="85000"/>
        </a:lnSpc>
        <a:spcBef>
          <a:spcPts val="338"/>
        </a:spcBef>
        <a:buFont typeface="Arial" pitchFamily="34" charset="0"/>
        <a:buChar char=" "/>
        <a:defRPr sz="1013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675000" indent="-128588" algn="l" defTabSz="514350" rtl="0" eaLnBrk="1" latinLnBrk="0" hangingPunct="1">
        <a:lnSpc>
          <a:spcPct val="85000"/>
        </a:lnSpc>
        <a:spcBef>
          <a:spcPts val="338"/>
        </a:spcBef>
        <a:buFont typeface="Arial" pitchFamily="34" charset="0"/>
        <a:buChar char=" "/>
        <a:defRPr sz="1013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787500" indent="-128588" algn="l" defTabSz="514350" rtl="0" eaLnBrk="1" latinLnBrk="0" hangingPunct="1">
        <a:lnSpc>
          <a:spcPct val="85000"/>
        </a:lnSpc>
        <a:spcBef>
          <a:spcPts val="338"/>
        </a:spcBef>
        <a:buFont typeface="Arial" pitchFamily="34" charset="0"/>
        <a:buChar char=" "/>
        <a:defRPr sz="1013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900000" indent="-128588" algn="l" defTabSz="514350" rtl="0" eaLnBrk="1" latinLnBrk="0" hangingPunct="1">
        <a:lnSpc>
          <a:spcPct val="85000"/>
        </a:lnSpc>
        <a:spcBef>
          <a:spcPts val="338"/>
        </a:spcBef>
        <a:buFont typeface="Arial" pitchFamily="34" charset="0"/>
        <a:buChar char=" "/>
        <a:defRPr sz="1013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012500" indent="-128588" algn="l" defTabSz="514350" rtl="0" eaLnBrk="1" latinLnBrk="0" hangingPunct="1">
        <a:lnSpc>
          <a:spcPct val="85000"/>
        </a:lnSpc>
        <a:spcBef>
          <a:spcPts val="338"/>
        </a:spcBef>
        <a:buFont typeface="Arial" pitchFamily="34" charset="0"/>
        <a:buChar char=" "/>
        <a:defRPr sz="1013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tiff"/><Relationship Id="rId3" Type="http://schemas.openxmlformats.org/officeDocument/2006/relationships/image" Target="../media/image1.tif"/><Relationship Id="rId7" Type="http://schemas.microsoft.com/office/2007/relationships/hdphoto" Target="../media/hdphoto1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tif"/><Relationship Id="rId4" Type="http://schemas.openxmlformats.org/officeDocument/2006/relationships/image" Target="../media/image2.tif"/><Relationship Id="rId9" Type="http://schemas.openxmlformats.org/officeDocument/2006/relationships/image" Target="../media/image6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EF7A786-3C54-6061-B67C-35F799AE1048}"/>
              </a:ext>
            </a:extLst>
          </p:cNvPr>
          <p:cNvSpPr txBox="1"/>
          <p:nvPr/>
        </p:nvSpPr>
        <p:spPr>
          <a:xfrm>
            <a:off x="0" y="-58956"/>
            <a:ext cx="649705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Supplemental Figure 2</a:t>
            </a:r>
            <a:r>
              <a:rPr lang="en-US" sz="18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: Fibrosis in human RAA and LAA samples</a:t>
            </a:r>
            <a:endParaRPr lang="en-US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FAEEF6D-030D-67C1-A7C3-F1B4B2347055}"/>
              </a:ext>
            </a:extLst>
          </p:cNvPr>
          <p:cNvGrpSpPr/>
          <p:nvPr/>
        </p:nvGrpSpPr>
        <p:grpSpPr>
          <a:xfrm>
            <a:off x="157476" y="572683"/>
            <a:ext cx="6425165" cy="3805905"/>
            <a:chOff x="157476" y="572683"/>
            <a:chExt cx="6425165" cy="3805905"/>
          </a:xfrm>
        </p:grpSpPr>
        <p:pic>
          <p:nvPicPr>
            <p:cNvPr id="25" name="Picture 24" descr="Red and blue lines on a red surface&#10;&#10;Description automatically generated">
              <a:extLst>
                <a:ext uri="{FF2B5EF4-FFF2-40B4-BE49-F238E27FC236}">
                  <a16:creationId xmlns:a16="http://schemas.microsoft.com/office/drawing/2014/main" id="{1A267AAC-2D48-B33C-37E4-8D79384D78C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17611" y="2612714"/>
              <a:ext cx="2302529" cy="1765873"/>
            </a:xfrm>
            <a:prstGeom prst="rect">
              <a:avLst/>
            </a:prstGeom>
          </p:spPr>
        </p:pic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FC108525-834C-44DA-072D-AA25197D3BFA}"/>
                </a:ext>
              </a:extLst>
            </p:cNvPr>
            <p:cNvGrpSpPr/>
            <p:nvPr/>
          </p:nvGrpSpPr>
          <p:grpSpPr>
            <a:xfrm>
              <a:off x="157476" y="572683"/>
              <a:ext cx="5162665" cy="3805905"/>
              <a:chOff x="368719" y="1786135"/>
              <a:chExt cx="6756879" cy="4826930"/>
            </a:xfrm>
          </p:grpSpPr>
          <p:pic>
            <p:nvPicPr>
              <p:cNvPr id="4" name="Picture 3" descr="A picture containing scarf, close, fabric&#10;&#10;Description automatically generated">
                <a:extLst>
                  <a:ext uri="{FF2B5EF4-FFF2-40B4-BE49-F238E27FC236}">
                    <a16:creationId xmlns:a16="http://schemas.microsoft.com/office/drawing/2014/main" id="{087CA90E-BB9B-A297-1602-5890E1FA556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127652" y="1839737"/>
                <a:ext cx="2997946" cy="2239612"/>
              </a:xfrm>
              <a:prstGeom prst="rect">
                <a:avLst/>
              </a:prstGeom>
            </p:spPr>
          </p:pic>
          <p:pic>
            <p:nvPicPr>
              <p:cNvPr id="5" name="Picture 4" descr="A close up of some meat&#10;&#10;Description automatically generated with low confidence">
                <a:extLst>
                  <a:ext uri="{FF2B5EF4-FFF2-40B4-BE49-F238E27FC236}">
                    <a16:creationId xmlns:a16="http://schemas.microsoft.com/office/drawing/2014/main" id="{57089592-D1FE-30D6-BC96-9BD19911368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57375" y="1838753"/>
                <a:ext cx="3011720" cy="2311000"/>
              </a:xfrm>
              <a:prstGeom prst="rect">
                <a:avLst/>
              </a:prstGeom>
            </p:spPr>
          </p:pic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47A3A9F-8A2C-0CB9-1074-EF2168920D3E}"/>
                  </a:ext>
                </a:extLst>
              </p:cNvPr>
              <p:cNvSpPr txBox="1"/>
              <p:nvPr/>
            </p:nvSpPr>
            <p:spPr>
              <a:xfrm>
                <a:off x="742874" y="1786135"/>
                <a:ext cx="830849" cy="312276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600" b="1" dirty="0"/>
                  <a:t>RAA A</a:t>
                </a:r>
                <a:r>
                  <a:rPr lang="tr-TR" sz="1600" b="1" dirty="0"/>
                  <a:t>F</a:t>
                </a:r>
                <a:endParaRPr lang="en-US" sz="1600" b="1" dirty="0"/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C13F85F-C64D-B119-8403-6E61082525CA}"/>
                  </a:ext>
                </a:extLst>
              </p:cNvPr>
              <p:cNvSpPr txBox="1"/>
              <p:nvPr/>
            </p:nvSpPr>
            <p:spPr>
              <a:xfrm>
                <a:off x="368719" y="1786135"/>
                <a:ext cx="358557" cy="35131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A)</a:t>
                </a:r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F74246A-E170-C154-2AA9-67A614246364}"/>
                  </a:ext>
                </a:extLst>
              </p:cNvPr>
              <p:cNvSpPr txBox="1"/>
              <p:nvPr/>
            </p:nvSpPr>
            <p:spPr>
              <a:xfrm>
                <a:off x="368719" y="4325577"/>
                <a:ext cx="333101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tr-TR" dirty="0"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</p:txBody>
          </p:sp>
          <p:pic>
            <p:nvPicPr>
              <p:cNvPr id="11" name="Picture 10">
                <a:extLst>
                  <a:ext uri="{FF2B5EF4-FFF2-40B4-BE49-F238E27FC236}">
                    <a16:creationId xmlns:a16="http://schemas.microsoft.com/office/drawing/2014/main" id="{47F6B3F4-E668-4D8C-3A82-53D33E3331B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sharpenSoften amount="5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57375" y="4373453"/>
                <a:ext cx="2997945" cy="2239612"/>
              </a:xfrm>
              <a:prstGeom prst="rect">
                <a:avLst/>
              </a:prstGeom>
            </p:spPr>
          </p:pic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926A804-A6D5-F037-E1D9-C4685D9B4336}"/>
                  </a:ext>
                </a:extLst>
              </p:cNvPr>
              <p:cNvSpPr txBox="1"/>
              <p:nvPr/>
            </p:nvSpPr>
            <p:spPr>
              <a:xfrm>
                <a:off x="4112054" y="1786135"/>
                <a:ext cx="830848" cy="312276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600" b="1" dirty="0"/>
                  <a:t>RAA SR</a:t>
                </a: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D9CA35B4-DADE-E085-0276-81B1804B0092}"/>
                  </a:ext>
                </a:extLst>
              </p:cNvPr>
              <p:cNvSpPr txBox="1"/>
              <p:nvPr/>
            </p:nvSpPr>
            <p:spPr>
              <a:xfrm>
                <a:off x="742875" y="4333698"/>
                <a:ext cx="830848" cy="312276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600" b="1" dirty="0"/>
                  <a:t>LAA A</a:t>
                </a:r>
                <a:r>
                  <a:rPr lang="tr-TR" sz="1600" b="1" dirty="0"/>
                  <a:t>F</a:t>
                </a:r>
                <a:endParaRPr lang="en-US" sz="1600" b="1" dirty="0"/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3D7F50C-840E-E160-9257-9AB3C2288044}"/>
                  </a:ext>
                </a:extLst>
              </p:cNvPr>
              <p:cNvSpPr txBox="1"/>
              <p:nvPr/>
            </p:nvSpPr>
            <p:spPr>
              <a:xfrm>
                <a:off x="4096181" y="4333696"/>
                <a:ext cx="830848" cy="312276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600" b="1" dirty="0"/>
                  <a:t>LAA SR</a:t>
                </a:r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415169DF-2821-32A2-3653-E91A68A7835E}"/>
                  </a:ext>
                </a:extLst>
              </p:cNvPr>
              <p:cNvSpPr/>
              <p:nvPr/>
            </p:nvSpPr>
            <p:spPr>
              <a:xfrm>
                <a:off x="6821871" y="6446021"/>
                <a:ext cx="210338" cy="138763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sz="500" b="1" dirty="0">
                    <a:solidFill>
                      <a:schemeClr val="bg1"/>
                    </a:solidFill>
                  </a:rPr>
                  <a:t>1</a:t>
                </a:r>
                <a:r>
                  <a:rPr lang="tr-TR" sz="500" b="1" dirty="0">
                    <a:solidFill>
                      <a:schemeClr val="bg1"/>
                    </a:solidFill>
                  </a:rPr>
                  <a:t>0</a:t>
                </a:r>
                <a:r>
                  <a:rPr lang="el-GR" sz="500" b="1" dirty="0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μ</a:t>
                </a:r>
                <a:r>
                  <a:rPr lang="tr-TR" sz="500" b="1" dirty="0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m</a:t>
                </a:r>
                <a:endParaRPr lang="en-US" sz="5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4B336AE4-E065-2820-38F8-F97EEB7443BF}"/>
                  </a:ext>
                </a:extLst>
              </p:cNvPr>
              <p:cNvSpPr/>
              <p:nvPr/>
            </p:nvSpPr>
            <p:spPr>
              <a:xfrm>
                <a:off x="6835142" y="3915913"/>
                <a:ext cx="210338" cy="138763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sz="500" b="1" dirty="0">
                    <a:solidFill>
                      <a:schemeClr val="bg1"/>
                    </a:solidFill>
                  </a:rPr>
                  <a:t>1</a:t>
                </a:r>
                <a:r>
                  <a:rPr lang="tr-TR" sz="500" b="1" dirty="0">
                    <a:solidFill>
                      <a:schemeClr val="bg1"/>
                    </a:solidFill>
                  </a:rPr>
                  <a:t>0</a:t>
                </a:r>
                <a:r>
                  <a:rPr lang="el-GR" sz="500" b="1" dirty="0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μ</a:t>
                </a:r>
                <a:r>
                  <a:rPr lang="tr-TR" sz="500" b="1" dirty="0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m</a:t>
                </a:r>
                <a:endParaRPr lang="en-US" sz="5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B33AB112-954C-7CC3-056E-57A187B792D1}"/>
                  </a:ext>
                </a:extLst>
              </p:cNvPr>
              <p:cNvSpPr/>
              <p:nvPr/>
            </p:nvSpPr>
            <p:spPr>
              <a:xfrm>
                <a:off x="3461389" y="3915912"/>
                <a:ext cx="210338" cy="138763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sz="500" b="1" dirty="0">
                    <a:solidFill>
                      <a:schemeClr val="bg1"/>
                    </a:solidFill>
                  </a:rPr>
                  <a:t>1</a:t>
                </a:r>
                <a:r>
                  <a:rPr lang="tr-TR" sz="500" b="1" dirty="0">
                    <a:solidFill>
                      <a:schemeClr val="bg1"/>
                    </a:solidFill>
                  </a:rPr>
                  <a:t>0</a:t>
                </a:r>
                <a:r>
                  <a:rPr lang="el-GR" sz="500" b="1" dirty="0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μ</a:t>
                </a:r>
                <a:r>
                  <a:rPr lang="tr-TR" sz="500" b="1" dirty="0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m</a:t>
                </a:r>
                <a:endParaRPr lang="en-US" sz="5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8106857A-6A82-F62E-5A11-0477EBD7808D}"/>
                  </a:ext>
                </a:extLst>
              </p:cNvPr>
              <p:cNvSpPr/>
              <p:nvPr/>
            </p:nvSpPr>
            <p:spPr>
              <a:xfrm>
                <a:off x="3493647" y="6441972"/>
                <a:ext cx="210338" cy="138763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sz="500" b="1" dirty="0">
                    <a:solidFill>
                      <a:schemeClr val="bg1"/>
                    </a:solidFill>
                  </a:rPr>
                  <a:t>1</a:t>
                </a:r>
                <a:r>
                  <a:rPr lang="tr-TR" sz="500" b="1" dirty="0">
                    <a:solidFill>
                      <a:schemeClr val="bg1"/>
                    </a:solidFill>
                  </a:rPr>
                  <a:t>0</a:t>
                </a:r>
                <a:r>
                  <a:rPr lang="el-GR" sz="500" b="1" dirty="0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μ</a:t>
                </a:r>
                <a:r>
                  <a:rPr lang="tr-TR" sz="500" b="1" dirty="0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m</a:t>
                </a:r>
                <a:endParaRPr lang="en-US" sz="500" b="1" dirty="0">
                  <a:solidFill>
                    <a:schemeClr val="bg1"/>
                  </a:solidFill>
                </a:endParaRPr>
              </a:p>
            </p:txBody>
          </p:sp>
        </p:grpSp>
        <p:pic>
          <p:nvPicPr>
            <p:cNvPr id="9" name="Picture 8" descr="A diagram of a normal fibrotic area&#10;&#10;AI-generated content may be incorrect.">
              <a:extLst>
                <a:ext uri="{FF2B5EF4-FFF2-40B4-BE49-F238E27FC236}">
                  <a16:creationId xmlns:a16="http://schemas.microsoft.com/office/drawing/2014/main" id="{28D7BB87-85DB-71EC-6327-7F10C90E319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39" t="6864" r="17759" b="3232"/>
            <a:stretch>
              <a:fillRect/>
            </a:stretch>
          </p:blipFill>
          <p:spPr>
            <a:xfrm>
              <a:off x="5332059" y="735937"/>
              <a:ext cx="1243584" cy="1570723"/>
            </a:xfrm>
            <a:prstGeom prst="rect">
              <a:avLst/>
            </a:prstGeom>
          </p:spPr>
        </p:pic>
        <p:pic>
          <p:nvPicPr>
            <p:cNvPr id="20" name="Picture 19" descr="A graph of a diagram&#10;&#10;AI-generated content may be incorrect.">
              <a:extLst>
                <a:ext uri="{FF2B5EF4-FFF2-40B4-BE49-F238E27FC236}">
                  <a16:creationId xmlns:a16="http://schemas.microsoft.com/office/drawing/2014/main" id="{259D908B-0F08-8AA3-FAAF-F1C5446E9A0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39" t="6864" r="17828" b="3232"/>
            <a:stretch>
              <a:fillRect/>
            </a:stretch>
          </p:blipFill>
          <p:spPr>
            <a:xfrm>
              <a:off x="5338543" y="2727668"/>
              <a:ext cx="1244098" cy="157072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51525242"/>
      </p:ext>
    </p:extLst>
  </p:cSld>
  <p:clrMapOvr>
    <a:masterClrMapping/>
  </p:clrMapOvr>
</p:sld>
</file>

<file path=ppt/theme/theme1.xml><?xml version="1.0" encoding="utf-8"?>
<a:theme xmlns:a="http://schemas.openxmlformats.org/drawingml/2006/main" name="Metropolita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etropolitan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etropolita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33ACF124-275F-44F2-8DE0-0A755069829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32265</TotalTime>
  <Words>151</Words>
  <Application>Microsoft Office PowerPoint</Application>
  <PresentationFormat>Lettera USA (21,6x27,9 cm)</PresentationFormat>
  <Paragraphs>13</Paragraphs>
  <Slides>1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6" baseType="lpstr">
      <vt:lpstr>Aptos</vt:lpstr>
      <vt:lpstr>Arial</vt:lpstr>
      <vt:lpstr>Calibri</vt:lpstr>
      <vt:lpstr>Calibri Light</vt:lpstr>
      <vt:lpstr>Metropolitan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Anna Maugeri</dc:creator>
  <cp:lastModifiedBy>Anna Maugeri</cp:lastModifiedBy>
  <cp:revision>98</cp:revision>
  <dcterms:created xsi:type="dcterms:W3CDTF">2024-08-06T19:09:34Z</dcterms:created>
  <dcterms:modified xsi:type="dcterms:W3CDTF">2026-07-16T12:13:53Z</dcterms:modified>
</cp:coreProperties>
</file>