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8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E4465E-B181-4195-A831-6F4338A5C974}" type="doc">
      <dgm:prSet loTypeId="urn:microsoft.com/office/officeart/2005/8/layout/process2" loCatId="process" qsTypeId="urn:microsoft.com/office/officeart/2005/8/quickstyle/simple3" qsCatId="simple" csTypeId="urn:microsoft.com/office/officeart/2005/8/colors/accent3_2" csCatId="accent3" phldr="1"/>
      <dgm:spPr/>
    </dgm:pt>
    <dgm:pt modelId="{78361EC8-28F5-402E-AE58-EE14426596D0}">
      <dgm:prSet phldrT="[Testo]" custT="1"/>
      <dgm:spPr/>
      <dgm:t>
        <a:bodyPr/>
        <a:lstStyle/>
        <a:p>
          <a:r>
            <a:rPr lang="it-IT" sz="1200" dirty="0"/>
            <a:t>MEDLINE STUDIES </a:t>
          </a:r>
        </a:p>
      </dgm:t>
    </dgm:pt>
    <dgm:pt modelId="{91B5BAB1-3614-415C-97BB-4A6FF6A62576}" type="parTrans" cxnId="{E20CBDFA-536D-4565-8CD6-E9EEF18E0445}">
      <dgm:prSet/>
      <dgm:spPr/>
      <dgm:t>
        <a:bodyPr/>
        <a:lstStyle/>
        <a:p>
          <a:endParaRPr lang="it-IT"/>
        </a:p>
      </dgm:t>
    </dgm:pt>
    <dgm:pt modelId="{AF1E36B9-AC9E-4108-AB04-BDB92A24A051}" type="sibTrans" cxnId="{E20CBDFA-536D-4565-8CD6-E9EEF18E0445}">
      <dgm:prSet/>
      <dgm:spPr/>
      <dgm:t>
        <a:bodyPr/>
        <a:lstStyle/>
        <a:p>
          <a:endParaRPr lang="it-IT"/>
        </a:p>
      </dgm:t>
    </dgm:pt>
    <dgm:pt modelId="{86F6AC59-D0A0-46DF-8C5F-4BC58F347D09}">
      <dgm:prSet phldrT="[Testo]" custT="1"/>
      <dgm:spPr/>
      <dgm:t>
        <a:bodyPr/>
        <a:lstStyle/>
        <a:p>
          <a:r>
            <a:rPr lang="it-IT" sz="1200" dirty="0" err="1"/>
            <a:t>Included</a:t>
          </a:r>
          <a:r>
            <a:rPr lang="it-IT" sz="1200" dirty="0"/>
            <a:t> studies with keywords </a:t>
          </a:r>
          <a:r>
            <a:rPr lang="en-US" sz="1200" i="1" dirty="0"/>
            <a:t>TERT</a:t>
          </a:r>
          <a:r>
            <a:rPr lang="en-US" sz="1200" dirty="0"/>
            <a:t>’ OR ‘</a:t>
          </a:r>
          <a:r>
            <a:rPr lang="en-US" sz="1200" i="1" dirty="0"/>
            <a:t>TERT</a:t>
          </a:r>
          <a:r>
            <a:rPr lang="en-US" sz="1200" dirty="0"/>
            <a:t> promoter’ OR ‘</a:t>
          </a:r>
          <a:r>
            <a:rPr lang="en-US" sz="1200" i="1" dirty="0"/>
            <a:t>TERT</a:t>
          </a:r>
          <a:r>
            <a:rPr lang="en-US" sz="1200" dirty="0"/>
            <a:t> mutations’ OR ‘</a:t>
          </a:r>
          <a:r>
            <a:rPr lang="en-US" sz="1200" i="1" dirty="0"/>
            <a:t>TERT</a:t>
          </a:r>
          <a:r>
            <a:rPr lang="en-US" sz="1200" dirty="0"/>
            <a:t> alterations’ AND ‘thyroid tumors’ OR ‘thyroid neoplasia’ OR ‘thyroid carcinomas’. </a:t>
          </a:r>
          <a:endParaRPr lang="it-IT" sz="1200" dirty="0"/>
        </a:p>
      </dgm:t>
    </dgm:pt>
    <dgm:pt modelId="{61B145E0-C07F-4ADB-A166-5FB62A01F02C}" type="parTrans" cxnId="{504D0190-8245-4029-8B07-A9A1016132D3}">
      <dgm:prSet/>
      <dgm:spPr/>
      <dgm:t>
        <a:bodyPr/>
        <a:lstStyle/>
        <a:p>
          <a:endParaRPr lang="it-IT"/>
        </a:p>
      </dgm:t>
    </dgm:pt>
    <dgm:pt modelId="{F7715A76-55EC-49A8-8957-9D05A182028B}" type="sibTrans" cxnId="{504D0190-8245-4029-8B07-A9A1016132D3}">
      <dgm:prSet/>
      <dgm:spPr/>
      <dgm:t>
        <a:bodyPr/>
        <a:lstStyle/>
        <a:p>
          <a:endParaRPr lang="it-IT"/>
        </a:p>
      </dgm:t>
    </dgm:pt>
    <dgm:pt modelId="{01456BB1-F976-4940-97E9-F7A29C008880}">
      <dgm:prSet phldrT="[Testo]" custT="1"/>
      <dgm:spPr/>
      <dgm:t>
        <a:bodyPr/>
        <a:lstStyle/>
        <a:p>
          <a:r>
            <a:rPr lang="it-IT" sz="1200" dirty="0" err="1"/>
            <a:t>Included</a:t>
          </a:r>
          <a:r>
            <a:rPr lang="it-IT" sz="1200" dirty="0"/>
            <a:t> studies with </a:t>
          </a:r>
          <a:r>
            <a:rPr lang="en-US" sz="1200" dirty="0"/>
            <a:t>sufficient data (frequency of </a:t>
          </a:r>
          <a:r>
            <a:rPr lang="en-US" sz="1200" i="1" dirty="0"/>
            <a:t>TERT</a:t>
          </a:r>
          <a:r>
            <a:rPr lang="en-US" sz="1200" dirty="0"/>
            <a:t> mutation in thyroid carcinoma, histologic histotype, method used ) </a:t>
          </a:r>
          <a:endParaRPr lang="it-IT" sz="1200" dirty="0"/>
        </a:p>
      </dgm:t>
    </dgm:pt>
    <dgm:pt modelId="{1B8BC802-F924-4E7D-97C2-A7387FB9CE55}" type="parTrans" cxnId="{B1D0108B-3AB1-4FDA-A2DF-3E6FAA570320}">
      <dgm:prSet/>
      <dgm:spPr/>
      <dgm:t>
        <a:bodyPr/>
        <a:lstStyle/>
        <a:p>
          <a:endParaRPr lang="it-IT"/>
        </a:p>
      </dgm:t>
    </dgm:pt>
    <dgm:pt modelId="{B28BE2CD-AFDB-489D-8138-58847F7F876C}" type="sibTrans" cxnId="{B1D0108B-3AB1-4FDA-A2DF-3E6FAA570320}">
      <dgm:prSet/>
      <dgm:spPr/>
      <dgm:t>
        <a:bodyPr/>
        <a:lstStyle/>
        <a:p>
          <a:endParaRPr lang="it-IT"/>
        </a:p>
      </dgm:t>
    </dgm:pt>
    <dgm:pt modelId="{E0633DBD-EE24-4925-9AE7-676332D3DDE6}">
      <dgm:prSet phldrT="[Testo]" custT="1"/>
      <dgm:spPr/>
      <dgm:t>
        <a:bodyPr/>
        <a:lstStyle/>
        <a:p>
          <a:r>
            <a:rPr lang="it-IT" sz="1200" dirty="0" err="1"/>
            <a:t>Only</a:t>
          </a:r>
          <a:r>
            <a:rPr lang="it-IT" sz="1200" dirty="0"/>
            <a:t> </a:t>
          </a:r>
          <a:r>
            <a:rPr lang="it-IT" sz="1200" dirty="0" err="1"/>
            <a:t>english</a:t>
          </a:r>
          <a:r>
            <a:rPr lang="it-IT" sz="1200" dirty="0"/>
            <a:t> paper</a:t>
          </a:r>
        </a:p>
      </dgm:t>
    </dgm:pt>
    <dgm:pt modelId="{BC98D4BC-8C6C-4158-817A-F4CC44701280}" type="parTrans" cxnId="{08AAB7C5-11F1-456C-BDB5-085ED9A52C0A}">
      <dgm:prSet/>
      <dgm:spPr/>
      <dgm:t>
        <a:bodyPr/>
        <a:lstStyle/>
        <a:p>
          <a:endParaRPr lang="it-IT"/>
        </a:p>
      </dgm:t>
    </dgm:pt>
    <dgm:pt modelId="{612F9BDA-693A-4A96-834B-7E500ED6A9C1}" type="sibTrans" cxnId="{08AAB7C5-11F1-456C-BDB5-085ED9A52C0A}">
      <dgm:prSet/>
      <dgm:spPr/>
      <dgm:t>
        <a:bodyPr/>
        <a:lstStyle/>
        <a:p>
          <a:endParaRPr lang="it-IT"/>
        </a:p>
      </dgm:t>
    </dgm:pt>
    <dgm:pt modelId="{B7C72B89-581E-4265-9851-A12A86E5B110}">
      <dgm:prSet phldrT="[Testo]" custT="1"/>
      <dgm:spPr/>
      <dgm:t>
        <a:bodyPr/>
        <a:lstStyle/>
        <a:p>
          <a:r>
            <a:rPr lang="it-IT" sz="1200" dirty="0"/>
            <a:t>Studies </a:t>
          </a:r>
          <a:r>
            <a:rPr lang="it-IT" sz="1200" dirty="0" err="1"/>
            <a:t>without</a:t>
          </a:r>
          <a:r>
            <a:rPr lang="it-IT" sz="1200" dirty="0"/>
            <a:t> </a:t>
          </a:r>
          <a:r>
            <a:rPr lang="it-IT" sz="1200" dirty="0" err="1"/>
            <a:t>bias</a:t>
          </a:r>
          <a:r>
            <a:rPr lang="it-IT" sz="1200" dirty="0"/>
            <a:t> of </a:t>
          </a:r>
          <a:r>
            <a:rPr lang="it-IT" sz="1200" dirty="0" err="1"/>
            <a:t>selection</a:t>
          </a:r>
          <a:endParaRPr lang="it-IT" sz="1200" dirty="0"/>
        </a:p>
      </dgm:t>
    </dgm:pt>
    <dgm:pt modelId="{92D91CCA-BC4F-4540-AB2D-29A2CF170A66}" type="parTrans" cxnId="{1933774A-40C9-41D7-88B9-B596B39188BA}">
      <dgm:prSet/>
      <dgm:spPr/>
      <dgm:t>
        <a:bodyPr/>
        <a:lstStyle/>
        <a:p>
          <a:endParaRPr lang="it-IT"/>
        </a:p>
      </dgm:t>
    </dgm:pt>
    <dgm:pt modelId="{D8377BE6-9F4D-463C-B169-15067C7353A3}" type="sibTrans" cxnId="{1933774A-40C9-41D7-88B9-B596B39188BA}">
      <dgm:prSet/>
      <dgm:spPr/>
      <dgm:t>
        <a:bodyPr/>
        <a:lstStyle/>
        <a:p>
          <a:endParaRPr lang="it-IT"/>
        </a:p>
      </dgm:t>
    </dgm:pt>
    <dgm:pt modelId="{0B1AFEFD-63BD-4987-A285-E6EC1A408D72}">
      <dgm:prSet phldrT="[Testo]" custT="1"/>
      <dgm:spPr/>
      <dgm:t>
        <a:bodyPr/>
        <a:lstStyle/>
        <a:p>
          <a:pPr>
            <a:buNone/>
          </a:pPr>
          <a:r>
            <a:rPr lang="en-US" sz="1200" dirty="0"/>
            <a:t>case reports, comments, letters to the editor, reviews, meta-analyses were excluded</a:t>
          </a:r>
          <a:endParaRPr lang="it-IT" sz="1200" dirty="0"/>
        </a:p>
      </dgm:t>
    </dgm:pt>
    <dgm:pt modelId="{95B74328-4C9D-4B68-85CF-A18B610D73B4}" type="parTrans" cxnId="{3834127F-3F30-48BE-940E-19B39A3E3FEB}">
      <dgm:prSet/>
      <dgm:spPr/>
      <dgm:t>
        <a:bodyPr/>
        <a:lstStyle/>
        <a:p>
          <a:endParaRPr lang="it-IT"/>
        </a:p>
      </dgm:t>
    </dgm:pt>
    <dgm:pt modelId="{A8A6E2AC-3321-4405-8FC6-912D5985C033}" type="sibTrans" cxnId="{3834127F-3F30-48BE-940E-19B39A3E3FEB}">
      <dgm:prSet/>
      <dgm:spPr/>
      <dgm:t>
        <a:bodyPr/>
        <a:lstStyle/>
        <a:p>
          <a:endParaRPr lang="it-IT"/>
        </a:p>
      </dgm:t>
    </dgm:pt>
    <dgm:pt modelId="{754BB0DF-F791-45BD-8734-DCBF05BBA741}">
      <dgm:prSet phldrT="[Testo]" custT="1"/>
      <dgm:spPr/>
      <dgm:t>
        <a:bodyPr/>
        <a:lstStyle/>
        <a:p>
          <a:r>
            <a:rPr lang="it-IT" sz="1200" dirty="0"/>
            <a:t>n° 54 studies </a:t>
          </a:r>
          <a:r>
            <a:rPr lang="it-IT" sz="1200" dirty="0" err="1"/>
            <a:t>selected</a:t>
          </a:r>
          <a:r>
            <a:rPr lang="it-IT" sz="1200" dirty="0"/>
            <a:t> </a:t>
          </a:r>
        </a:p>
      </dgm:t>
    </dgm:pt>
    <dgm:pt modelId="{7860BE23-E89A-4395-BBB6-70A304E7B4F9}" type="parTrans" cxnId="{237DA5DD-814A-496E-8D78-BDF40F739790}">
      <dgm:prSet/>
      <dgm:spPr/>
      <dgm:t>
        <a:bodyPr/>
        <a:lstStyle/>
        <a:p>
          <a:endParaRPr lang="it-IT"/>
        </a:p>
      </dgm:t>
    </dgm:pt>
    <dgm:pt modelId="{C73165F7-FE16-4A66-BAE6-15A8CC3E181C}" type="sibTrans" cxnId="{237DA5DD-814A-496E-8D78-BDF40F739790}">
      <dgm:prSet/>
      <dgm:spPr/>
      <dgm:t>
        <a:bodyPr/>
        <a:lstStyle/>
        <a:p>
          <a:endParaRPr lang="it-IT"/>
        </a:p>
      </dgm:t>
    </dgm:pt>
    <dgm:pt modelId="{8D07705E-2A55-44A7-8D28-C39CE72947FA}" type="pres">
      <dgm:prSet presAssocID="{EAE4465E-B181-4195-A831-6F4338A5C974}" presName="linearFlow" presStyleCnt="0">
        <dgm:presLayoutVars>
          <dgm:resizeHandles val="exact"/>
        </dgm:presLayoutVars>
      </dgm:prSet>
      <dgm:spPr/>
    </dgm:pt>
    <dgm:pt modelId="{FAFE63F8-32FB-4EA0-B5B3-2F2EBE99D1E7}" type="pres">
      <dgm:prSet presAssocID="{78361EC8-28F5-402E-AE58-EE14426596D0}" presName="node" presStyleLbl="node1" presStyleIdx="0" presStyleCnt="7">
        <dgm:presLayoutVars>
          <dgm:bulletEnabled val="1"/>
        </dgm:presLayoutVars>
      </dgm:prSet>
      <dgm:spPr/>
    </dgm:pt>
    <dgm:pt modelId="{0F3345C6-58A0-4E8D-8CAA-3BD833E86D56}" type="pres">
      <dgm:prSet presAssocID="{AF1E36B9-AC9E-4108-AB04-BDB92A24A051}" presName="sibTrans" presStyleLbl="sibTrans2D1" presStyleIdx="0" presStyleCnt="6"/>
      <dgm:spPr/>
    </dgm:pt>
    <dgm:pt modelId="{41322DBA-D538-4AA2-A633-7ABF755D160F}" type="pres">
      <dgm:prSet presAssocID="{AF1E36B9-AC9E-4108-AB04-BDB92A24A051}" presName="connectorText" presStyleLbl="sibTrans2D1" presStyleIdx="0" presStyleCnt="6"/>
      <dgm:spPr/>
    </dgm:pt>
    <dgm:pt modelId="{9BF43998-1B81-4DB4-A867-B0470349E84E}" type="pres">
      <dgm:prSet presAssocID="{E0633DBD-EE24-4925-9AE7-676332D3DDE6}" presName="node" presStyleLbl="node1" presStyleIdx="1" presStyleCnt="7">
        <dgm:presLayoutVars>
          <dgm:bulletEnabled val="1"/>
        </dgm:presLayoutVars>
      </dgm:prSet>
      <dgm:spPr/>
    </dgm:pt>
    <dgm:pt modelId="{D11C77E8-F2D7-4DE5-A043-9B98D6A6F688}" type="pres">
      <dgm:prSet presAssocID="{612F9BDA-693A-4A96-834B-7E500ED6A9C1}" presName="sibTrans" presStyleLbl="sibTrans2D1" presStyleIdx="1" presStyleCnt="6"/>
      <dgm:spPr/>
    </dgm:pt>
    <dgm:pt modelId="{5B582D27-0BE4-490A-8117-73A163A5214F}" type="pres">
      <dgm:prSet presAssocID="{612F9BDA-693A-4A96-834B-7E500ED6A9C1}" presName="connectorText" presStyleLbl="sibTrans2D1" presStyleIdx="1" presStyleCnt="6"/>
      <dgm:spPr/>
    </dgm:pt>
    <dgm:pt modelId="{133E2569-82F8-45AB-87B5-2AEE391A0E35}" type="pres">
      <dgm:prSet presAssocID="{86F6AC59-D0A0-46DF-8C5F-4BC58F347D09}" presName="node" presStyleLbl="node1" presStyleIdx="2" presStyleCnt="7" custScaleX="178068">
        <dgm:presLayoutVars>
          <dgm:bulletEnabled val="1"/>
        </dgm:presLayoutVars>
      </dgm:prSet>
      <dgm:spPr/>
    </dgm:pt>
    <dgm:pt modelId="{E0E70868-62BB-416D-86C5-03C2445C4CD8}" type="pres">
      <dgm:prSet presAssocID="{F7715A76-55EC-49A8-8957-9D05A182028B}" presName="sibTrans" presStyleLbl="sibTrans2D1" presStyleIdx="2" presStyleCnt="6"/>
      <dgm:spPr/>
    </dgm:pt>
    <dgm:pt modelId="{AB613EB1-37C2-4C75-B512-CD32BA4BD2E4}" type="pres">
      <dgm:prSet presAssocID="{F7715A76-55EC-49A8-8957-9D05A182028B}" presName="connectorText" presStyleLbl="sibTrans2D1" presStyleIdx="2" presStyleCnt="6"/>
      <dgm:spPr/>
    </dgm:pt>
    <dgm:pt modelId="{B4D68BDA-842D-4BE8-B50B-4D24979EE1EC}" type="pres">
      <dgm:prSet presAssocID="{0B1AFEFD-63BD-4987-A285-E6EC1A408D72}" presName="node" presStyleLbl="node1" presStyleIdx="3" presStyleCnt="7" custScaleX="125631">
        <dgm:presLayoutVars>
          <dgm:bulletEnabled val="1"/>
        </dgm:presLayoutVars>
      </dgm:prSet>
      <dgm:spPr/>
    </dgm:pt>
    <dgm:pt modelId="{3A5B601F-B6BC-4401-A4BA-58D46FC9E108}" type="pres">
      <dgm:prSet presAssocID="{A8A6E2AC-3321-4405-8FC6-912D5985C033}" presName="sibTrans" presStyleLbl="sibTrans2D1" presStyleIdx="3" presStyleCnt="6"/>
      <dgm:spPr/>
    </dgm:pt>
    <dgm:pt modelId="{10F9AF1A-6D09-4AAD-8495-7909CEA716EA}" type="pres">
      <dgm:prSet presAssocID="{A8A6E2AC-3321-4405-8FC6-912D5985C033}" presName="connectorText" presStyleLbl="sibTrans2D1" presStyleIdx="3" presStyleCnt="6"/>
      <dgm:spPr/>
    </dgm:pt>
    <dgm:pt modelId="{9B00A8DA-787F-425F-BFC3-E1478C9466A9}" type="pres">
      <dgm:prSet presAssocID="{01456BB1-F976-4940-97E9-F7A29C008880}" presName="node" presStyleLbl="node1" presStyleIdx="4" presStyleCnt="7" custScaleX="136282">
        <dgm:presLayoutVars>
          <dgm:bulletEnabled val="1"/>
        </dgm:presLayoutVars>
      </dgm:prSet>
      <dgm:spPr/>
    </dgm:pt>
    <dgm:pt modelId="{9C267DBB-DB29-4474-A39C-F44B31B93A50}" type="pres">
      <dgm:prSet presAssocID="{B28BE2CD-AFDB-489D-8138-58847F7F876C}" presName="sibTrans" presStyleLbl="sibTrans2D1" presStyleIdx="4" presStyleCnt="6"/>
      <dgm:spPr/>
    </dgm:pt>
    <dgm:pt modelId="{4A0AF117-D699-447E-BE9E-6D9330D0A5D4}" type="pres">
      <dgm:prSet presAssocID="{B28BE2CD-AFDB-489D-8138-58847F7F876C}" presName="connectorText" presStyleLbl="sibTrans2D1" presStyleIdx="4" presStyleCnt="6"/>
      <dgm:spPr/>
    </dgm:pt>
    <dgm:pt modelId="{1AAEE7D7-7284-4149-8E0D-0968BBC2A4FF}" type="pres">
      <dgm:prSet presAssocID="{B7C72B89-581E-4265-9851-A12A86E5B110}" presName="node" presStyleLbl="node1" presStyleIdx="5" presStyleCnt="7">
        <dgm:presLayoutVars>
          <dgm:bulletEnabled val="1"/>
        </dgm:presLayoutVars>
      </dgm:prSet>
      <dgm:spPr/>
    </dgm:pt>
    <dgm:pt modelId="{1F49FE28-9DFA-4FAC-84E6-ECE1924E76B5}" type="pres">
      <dgm:prSet presAssocID="{D8377BE6-9F4D-463C-B169-15067C7353A3}" presName="sibTrans" presStyleLbl="sibTrans2D1" presStyleIdx="5" presStyleCnt="6"/>
      <dgm:spPr/>
    </dgm:pt>
    <dgm:pt modelId="{9997B345-1366-429F-82A7-0DABB7CA767F}" type="pres">
      <dgm:prSet presAssocID="{D8377BE6-9F4D-463C-B169-15067C7353A3}" presName="connectorText" presStyleLbl="sibTrans2D1" presStyleIdx="5" presStyleCnt="6"/>
      <dgm:spPr/>
    </dgm:pt>
    <dgm:pt modelId="{B19240FF-DF6A-448C-858E-CD3F3A952BC9}" type="pres">
      <dgm:prSet presAssocID="{754BB0DF-F791-45BD-8734-DCBF05BBA741}" presName="node" presStyleLbl="node1" presStyleIdx="6" presStyleCnt="7">
        <dgm:presLayoutVars>
          <dgm:bulletEnabled val="1"/>
        </dgm:presLayoutVars>
      </dgm:prSet>
      <dgm:spPr/>
    </dgm:pt>
  </dgm:ptLst>
  <dgm:cxnLst>
    <dgm:cxn modelId="{43ADBD01-146A-42C5-8EF7-147E54ED23DF}" type="presOf" srcId="{F7715A76-55EC-49A8-8957-9D05A182028B}" destId="{E0E70868-62BB-416D-86C5-03C2445C4CD8}" srcOrd="0" destOrd="0" presId="urn:microsoft.com/office/officeart/2005/8/layout/process2"/>
    <dgm:cxn modelId="{5B447E03-0B12-4BD6-8F69-8EC6AEDBF7AC}" type="presOf" srcId="{612F9BDA-693A-4A96-834B-7E500ED6A9C1}" destId="{5B582D27-0BE4-490A-8117-73A163A5214F}" srcOrd="1" destOrd="0" presId="urn:microsoft.com/office/officeart/2005/8/layout/process2"/>
    <dgm:cxn modelId="{99DA130E-B40B-450E-8CE8-BEAF81EAF787}" type="presOf" srcId="{B28BE2CD-AFDB-489D-8138-58847F7F876C}" destId="{4A0AF117-D699-447E-BE9E-6D9330D0A5D4}" srcOrd="1" destOrd="0" presId="urn:microsoft.com/office/officeart/2005/8/layout/process2"/>
    <dgm:cxn modelId="{9483C60F-FBD9-4DA9-997C-3B741BF552C0}" type="presOf" srcId="{86F6AC59-D0A0-46DF-8C5F-4BC58F347D09}" destId="{133E2569-82F8-45AB-87B5-2AEE391A0E35}" srcOrd="0" destOrd="0" presId="urn:microsoft.com/office/officeart/2005/8/layout/process2"/>
    <dgm:cxn modelId="{9FFAFD15-F6DD-45D5-86C1-2C053BD281E8}" type="presOf" srcId="{EAE4465E-B181-4195-A831-6F4338A5C974}" destId="{8D07705E-2A55-44A7-8D28-C39CE72947FA}" srcOrd="0" destOrd="0" presId="urn:microsoft.com/office/officeart/2005/8/layout/process2"/>
    <dgm:cxn modelId="{BAC2D527-ED21-4054-8B60-B62710DDB898}" type="presOf" srcId="{754BB0DF-F791-45BD-8734-DCBF05BBA741}" destId="{B19240FF-DF6A-448C-858E-CD3F3A952BC9}" srcOrd="0" destOrd="0" presId="urn:microsoft.com/office/officeart/2005/8/layout/process2"/>
    <dgm:cxn modelId="{A6B4FC2D-39A2-4ED1-B9FF-8B80D8A822B6}" type="presOf" srcId="{AF1E36B9-AC9E-4108-AB04-BDB92A24A051}" destId="{0F3345C6-58A0-4E8D-8CAA-3BD833E86D56}" srcOrd="0" destOrd="0" presId="urn:microsoft.com/office/officeart/2005/8/layout/process2"/>
    <dgm:cxn modelId="{4A5C142E-798F-4C3F-B6E4-6856E1DEDBF7}" type="presOf" srcId="{D8377BE6-9F4D-463C-B169-15067C7353A3}" destId="{9997B345-1366-429F-82A7-0DABB7CA767F}" srcOrd="1" destOrd="0" presId="urn:microsoft.com/office/officeart/2005/8/layout/process2"/>
    <dgm:cxn modelId="{EC171132-2B8F-463E-A844-5D785B22D74F}" type="presOf" srcId="{B7C72B89-581E-4265-9851-A12A86E5B110}" destId="{1AAEE7D7-7284-4149-8E0D-0968BBC2A4FF}" srcOrd="0" destOrd="0" presId="urn:microsoft.com/office/officeart/2005/8/layout/process2"/>
    <dgm:cxn modelId="{91FD1E64-1C84-4C9A-9AF7-8030EECA6FBA}" type="presOf" srcId="{D8377BE6-9F4D-463C-B169-15067C7353A3}" destId="{1F49FE28-9DFA-4FAC-84E6-ECE1924E76B5}" srcOrd="0" destOrd="0" presId="urn:microsoft.com/office/officeart/2005/8/layout/process2"/>
    <dgm:cxn modelId="{1933774A-40C9-41D7-88B9-B596B39188BA}" srcId="{EAE4465E-B181-4195-A831-6F4338A5C974}" destId="{B7C72B89-581E-4265-9851-A12A86E5B110}" srcOrd="5" destOrd="0" parTransId="{92D91CCA-BC4F-4540-AB2D-29A2CF170A66}" sibTransId="{D8377BE6-9F4D-463C-B169-15067C7353A3}"/>
    <dgm:cxn modelId="{DE8DD972-B0D1-450B-961C-DD5CEE1C72D4}" type="presOf" srcId="{B28BE2CD-AFDB-489D-8138-58847F7F876C}" destId="{9C267DBB-DB29-4474-A39C-F44B31B93A50}" srcOrd="0" destOrd="0" presId="urn:microsoft.com/office/officeart/2005/8/layout/process2"/>
    <dgm:cxn modelId="{3A339058-1BCB-4053-BC56-11877118A5FA}" type="presOf" srcId="{E0633DBD-EE24-4925-9AE7-676332D3DDE6}" destId="{9BF43998-1B81-4DB4-A867-B0470349E84E}" srcOrd="0" destOrd="0" presId="urn:microsoft.com/office/officeart/2005/8/layout/process2"/>
    <dgm:cxn modelId="{7393CC59-3997-4CFF-8569-C7107FD22290}" type="presOf" srcId="{A8A6E2AC-3321-4405-8FC6-912D5985C033}" destId="{10F9AF1A-6D09-4AAD-8495-7909CEA716EA}" srcOrd="1" destOrd="0" presId="urn:microsoft.com/office/officeart/2005/8/layout/process2"/>
    <dgm:cxn modelId="{1A74447B-F5AB-4FE2-83DE-FFAFE9785962}" type="presOf" srcId="{78361EC8-28F5-402E-AE58-EE14426596D0}" destId="{FAFE63F8-32FB-4EA0-B5B3-2F2EBE99D1E7}" srcOrd="0" destOrd="0" presId="urn:microsoft.com/office/officeart/2005/8/layout/process2"/>
    <dgm:cxn modelId="{0C97507E-098D-4969-B842-4030E4CE478A}" type="presOf" srcId="{F7715A76-55EC-49A8-8957-9D05A182028B}" destId="{AB613EB1-37C2-4C75-B512-CD32BA4BD2E4}" srcOrd="1" destOrd="0" presId="urn:microsoft.com/office/officeart/2005/8/layout/process2"/>
    <dgm:cxn modelId="{3834127F-3F30-48BE-940E-19B39A3E3FEB}" srcId="{EAE4465E-B181-4195-A831-6F4338A5C974}" destId="{0B1AFEFD-63BD-4987-A285-E6EC1A408D72}" srcOrd="3" destOrd="0" parTransId="{95B74328-4C9D-4B68-85CF-A18B610D73B4}" sibTransId="{A8A6E2AC-3321-4405-8FC6-912D5985C033}"/>
    <dgm:cxn modelId="{B1D0108B-3AB1-4FDA-A2DF-3E6FAA570320}" srcId="{EAE4465E-B181-4195-A831-6F4338A5C974}" destId="{01456BB1-F976-4940-97E9-F7A29C008880}" srcOrd="4" destOrd="0" parTransId="{1B8BC802-F924-4E7D-97C2-A7387FB9CE55}" sibTransId="{B28BE2CD-AFDB-489D-8138-58847F7F876C}"/>
    <dgm:cxn modelId="{504D0190-8245-4029-8B07-A9A1016132D3}" srcId="{EAE4465E-B181-4195-A831-6F4338A5C974}" destId="{86F6AC59-D0A0-46DF-8C5F-4BC58F347D09}" srcOrd="2" destOrd="0" parTransId="{61B145E0-C07F-4ADB-A166-5FB62A01F02C}" sibTransId="{F7715A76-55EC-49A8-8957-9D05A182028B}"/>
    <dgm:cxn modelId="{8DFE3398-57A1-4018-BFC1-85946DA5A04A}" type="presOf" srcId="{0B1AFEFD-63BD-4987-A285-E6EC1A408D72}" destId="{B4D68BDA-842D-4BE8-B50B-4D24979EE1EC}" srcOrd="0" destOrd="0" presId="urn:microsoft.com/office/officeart/2005/8/layout/process2"/>
    <dgm:cxn modelId="{08AAB7C5-11F1-456C-BDB5-085ED9A52C0A}" srcId="{EAE4465E-B181-4195-A831-6F4338A5C974}" destId="{E0633DBD-EE24-4925-9AE7-676332D3DDE6}" srcOrd="1" destOrd="0" parTransId="{BC98D4BC-8C6C-4158-817A-F4CC44701280}" sibTransId="{612F9BDA-693A-4A96-834B-7E500ED6A9C1}"/>
    <dgm:cxn modelId="{237DA5DD-814A-496E-8D78-BDF40F739790}" srcId="{EAE4465E-B181-4195-A831-6F4338A5C974}" destId="{754BB0DF-F791-45BD-8734-DCBF05BBA741}" srcOrd="6" destOrd="0" parTransId="{7860BE23-E89A-4395-BBB6-70A304E7B4F9}" sibTransId="{C73165F7-FE16-4A66-BAE6-15A8CC3E181C}"/>
    <dgm:cxn modelId="{AC25ADE3-1B04-4DB5-B6F0-B32B0BA8AF5E}" type="presOf" srcId="{AF1E36B9-AC9E-4108-AB04-BDB92A24A051}" destId="{41322DBA-D538-4AA2-A633-7ABF755D160F}" srcOrd="1" destOrd="0" presId="urn:microsoft.com/office/officeart/2005/8/layout/process2"/>
    <dgm:cxn modelId="{F304F5E4-D81B-49AC-8891-F44BB1454198}" type="presOf" srcId="{01456BB1-F976-4940-97E9-F7A29C008880}" destId="{9B00A8DA-787F-425F-BFC3-E1478C9466A9}" srcOrd="0" destOrd="0" presId="urn:microsoft.com/office/officeart/2005/8/layout/process2"/>
    <dgm:cxn modelId="{F1CA50E5-C990-4654-BEF7-7E27F9C5BD87}" type="presOf" srcId="{A8A6E2AC-3321-4405-8FC6-912D5985C033}" destId="{3A5B601F-B6BC-4401-A4BA-58D46FC9E108}" srcOrd="0" destOrd="0" presId="urn:microsoft.com/office/officeart/2005/8/layout/process2"/>
    <dgm:cxn modelId="{5E2A8CED-2D01-44FE-A810-2B3848FB2BC5}" type="presOf" srcId="{612F9BDA-693A-4A96-834B-7E500ED6A9C1}" destId="{D11C77E8-F2D7-4DE5-A043-9B98D6A6F688}" srcOrd="0" destOrd="0" presId="urn:microsoft.com/office/officeart/2005/8/layout/process2"/>
    <dgm:cxn modelId="{E20CBDFA-536D-4565-8CD6-E9EEF18E0445}" srcId="{EAE4465E-B181-4195-A831-6F4338A5C974}" destId="{78361EC8-28F5-402E-AE58-EE14426596D0}" srcOrd="0" destOrd="0" parTransId="{91B5BAB1-3614-415C-97BB-4A6FF6A62576}" sibTransId="{AF1E36B9-AC9E-4108-AB04-BDB92A24A051}"/>
    <dgm:cxn modelId="{36E32848-D54A-4FDA-81EB-C35028F40B40}" type="presParOf" srcId="{8D07705E-2A55-44A7-8D28-C39CE72947FA}" destId="{FAFE63F8-32FB-4EA0-B5B3-2F2EBE99D1E7}" srcOrd="0" destOrd="0" presId="urn:microsoft.com/office/officeart/2005/8/layout/process2"/>
    <dgm:cxn modelId="{463BAA83-E63A-49DD-9542-7E3DAEA1DBD2}" type="presParOf" srcId="{8D07705E-2A55-44A7-8D28-C39CE72947FA}" destId="{0F3345C6-58A0-4E8D-8CAA-3BD833E86D56}" srcOrd="1" destOrd="0" presId="urn:microsoft.com/office/officeart/2005/8/layout/process2"/>
    <dgm:cxn modelId="{242B6DBC-87F2-41F9-9A79-21F87505DE95}" type="presParOf" srcId="{0F3345C6-58A0-4E8D-8CAA-3BD833E86D56}" destId="{41322DBA-D538-4AA2-A633-7ABF755D160F}" srcOrd="0" destOrd="0" presId="urn:microsoft.com/office/officeart/2005/8/layout/process2"/>
    <dgm:cxn modelId="{530B3C14-7919-444C-A6AD-77CAD520213A}" type="presParOf" srcId="{8D07705E-2A55-44A7-8D28-C39CE72947FA}" destId="{9BF43998-1B81-4DB4-A867-B0470349E84E}" srcOrd="2" destOrd="0" presId="urn:microsoft.com/office/officeart/2005/8/layout/process2"/>
    <dgm:cxn modelId="{277B8D95-0EE2-4744-94F8-79B72EE0198B}" type="presParOf" srcId="{8D07705E-2A55-44A7-8D28-C39CE72947FA}" destId="{D11C77E8-F2D7-4DE5-A043-9B98D6A6F688}" srcOrd="3" destOrd="0" presId="urn:microsoft.com/office/officeart/2005/8/layout/process2"/>
    <dgm:cxn modelId="{47E8B77D-610A-47DE-A8F4-77BEC2C04540}" type="presParOf" srcId="{D11C77E8-F2D7-4DE5-A043-9B98D6A6F688}" destId="{5B582D27-0BE4-490A-8117-73A163A5214F}" srcOrd="0" destOrd="0" presId="urn:microsoft.com/office/officeart/2005/8/layout/process2"/>
    <dgm:cxn modelId="{1BECAAF5-14DB-44CE-B290-92A4AC8671BB}" type="presParOf" srcId="{8D07705E-2A55-44A7-8D28-C39CE72947FA}" destId="{133E2569-82F8-45AB-87B5-2AEE391A0E35}" srcOrd="4" destOrd="0" presId="urn:microsoft.com/office/officeart/2005/8/layout/process2"/>
    <dgm:cxn modelId="{CD5051BB-E9B9-4274-B982-A8668C82193E}" type="presParOf" srcId="{8D07705E-2A55-44A7-8D28-C39CE72947FA}" destId="{E0E70868-62BB-416D-86C5-03C2445C4CD8}" srcOrd="5" destOrd="0" presId="urn:microsoft.com/office/officeart/2005/8/layout/process2"/>
    <dgm:cxn modelId="{55825F15-D88F-4442-B150-EC0E089CFE5B}" type="presParOf" srcId="{E0E70868-62BB-416D-86C5-03C2445C4CD8}" destId="{AB613EB1-37C2-4C75-B512-CD32BA4BD2E4}" srcOrd="0" destOrd="0" presId="urn:microsoft.com/office/officeart/2005/8/layout/process2"/>
    <dgm:cxn modelId="{15CD35A4-5882-424A-A3BA-456091764445}" type="presParOf" srcId="{8D07705E-2A55-44A7-8D28-C39CE72947FA}" destId="{B4D68BDA-842D-4BE8-B50B-4D24979EE1EC}" srcOrd="6" destOrd="0" presId="urn:microsoft.com/office/officeart/2005/8/layout/process2"/>
    <dgm:cxn modelId="{56C9B6D4-8EB2-497B-B8DF-C4223D439EAC}" type="presParOf" srcId="{8D07705E-2A55-44A7-8D28-C39CE72947FA}" destId="{3A5B601F-B6BC-4401-A4BA-58D46FC9E108}" srcOrd="7" destOrd="0" presId="urn:microsoft.com/office/officeart/2005/8/layout/process2"/>
    <dgm:cxn modelId="{3DC927C0-F7F9-4420-90FE-1C182C713197}" type="presParOf" srcId="{3A5B601F-B6BC-4401-A4BA-58D46FC9E108}" destId="{10F9AF1A-6D09-4AAD-8495-7909CEA716EA}" srcOrd="0" destOrd="0" presId="urn:microsoft.com/office/officeart/2005/8/layout/process2"/>
    <dgm:cxn modelId="{C56A625F-FAED-4444-A02A-DC086A09D65B}" type="presParOf" srcId="{8D07705E-2A55-44A7-8D28-C39CE72947FA}" destId="{9B00A8DA-787F-425F-BFC3-E1478C9466A9}" srcOrd="8" destOrd="0" presId="urn:microsoft.com/office/officeart/2005/8/layout/process2"/>
    <dgm:cxn modelId="{FC04CF0A-9C0C-4916-B25E-1B826EA9545D}" type="presParOf" srcId="{8D07705E-2A55-44A7-8D28-C39CE72947FA}" destId="{9C267DBB-DB29-4474-A39C-F44B31B93A50}" srcOrd="9" destOrd="0" presId="urn:microsoft.com/office/officeart/2005/8/layout/process2"/>
    <dgm:cxn modelId="{58744D37-4B27-4238-BB2B-FC6BC78824C5}" type="presParOf" srcId="{9C267DBB-DB29-4474-A39C-F44B31B93A50}" destId="{4A0AF117-D699-447E-BE9E-6D9330D0A5D4}" srcOrd="0" destOrd="0" presId="urn:microsoft.com/office/officeart/2005/8/layout/process2"/>
    <dgm:cxn modelId="{A9313ED2-1317-4B13-913B-0F5AE9F5840B}" type="presParOf" srcId="{8D07705E-2A55-44A7-8D28-C39CE72947FA}" destId="{1AAEE7D7-7284-4149-8E0D-0968BBC2A4FF}" srcOrd="10" destOrd="0" presId="urn:microsoft.com/office/officeart/2005/8/layout/process2"/>
    <dgm:cxn modelId="{923A4076-5B93-491C-9E71-8C6BBE17C04E}" type="presParOf" srcId="{8D07705E-2A55-44A7-8D28-C39CE72947FA}" destId="{1F49FE28-9DFA-4FAC-84E6-ECE1924E76B5}" srcOrd="11" destOrd="0" presId="urn:microsoft.com/office/officeart/2005/8/layout/process2"/>
    <dgm:cxn modelId="{F8EA3E4F-9505-453D-B36B-54C2BBFA4590}" type="presParOf" srcId="{1F49FE28-9DFA-4FAC-84E6-ECE1924E76B5}" destId="{9997B345-1366-429F-82A7-0DABB7CA767F}" srcOrd="0" destOrd="0" presId="urn:microsoft.com/office/officeart/2005/8/layout/process2"/>
    <dgm:cxn modelId="{84AB2652-9E73-4CC4-BC47-3BC890AD64EA}" type="presParOf" srcId="{8D07705E-2A55-44A7-8D28-C39CE72947FA}" destId="{B19240FF-DF6A-448C-858E-CD3F3A952BC9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FE63F8-32FB-4EA0-B5B3-2F2EBE99D1E7}">
      <dsp:nvSpPr>
        <dsp:cNvPr id="0" name=""/>
        <dsp:cNvSpPr/>
      </dsp:nvSpPr>
      <dsp:spPr>
        <a:xfrm>
          <a:off x="4556975" y="3746"/>
          <a:ext cx="2452819" cy="6132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MEDLINE STUDIES </a:t>
          </a:r>
        </a:p>
      </dsp:txBody>
      <dsp:txXfrm>
        <a:off x="4574935" y="21706"/>
        <a:ext cx="2416899" cy="577284"/>
      </dsp:txXfrm>
    </dsp:sp>
    <dsp:sp modelId="{0F3345C6-58A0-4E8D-8CAA-3BD833E86D56}">
      <dsp:nvSpPr>
        <dsp:cNvPr id="0" name=""/>
        <dsp:cNvSpPr/>
      </dsp:nvSpPr>
      <dsp:spPr>
        <a:xfrm rot="5400000">
          <a:off x="5668409" y="632281"/>
          <a:ext cx="229951" cy="2759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kern="1200"/>
        </a:p>
      </dsp:txBody>
      <dsp:txXfrm rot="-5400000">
        <a:off x="5700602" y="655277"/>
        <a:ext cx="165566" cy="160966"/>
      </dsp:txXfrm>
    </dsp:sp>
    <dsp:sp modelId="{9BF43998-1B81-4DB4-A867-B0470349E84E}">
      <dsp:nvSpPr>
        <dsp:cNvPr id="0" name=""/>
        <dsp:cNvSpPr/>
      </dsp:nvSpPr>
      <dsp:spPr>
        <a:xfrm>
          <a:off x="4556975" y="923554"/>
          <a:ext cx="2452819" cy="6132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 err="1"/>
            <a:t>Only</a:t>
          </a:r>
          <a:r>
            <a:rPr lang="it-IT" sz="1200" kern="1200" dirty="0"/>
            <a:t> </a:t>
          </a:r>
          <a:r>
            <a:rPr lang="it-IT" sz="1200" kern="1200" dirty="0" err="1"/>
            <a:t>english</a:t>
          </a:r>
          <a:r>
            <a:rPr lang="it-IT" sz="1200" kern="1200" dirty="0"/>
            <a:t> paper</a:t>
          </a:r>
        </a:p>
      </dsp:txBody>
      <dsp:txXfrm>
        <a:off x="4574935" y="941514"/>
        <a:ext cx="2416899" cy="577284"/>
      </dsp:txXfrm>
    </dsp:sp>
    <dsp:sp modelId="{D11C77E8-F2D7-4DE5-A043-9B98D6A6F688}">
      <dsp:nvSpPr>
        <dsp:cNvPr id="0" name=""/>
        <dsp:cNvSpPr/>
      </dsp:nvSpPr>
      <dsp:spPr>
        <a:xfrm rot="5400000">
          <a:off x="5668409" y="1552089"/>
          <a:ext cx="229951" cy="2759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kern="1200"/>
        </a:p>
      </dsp:txBody>
      <dsp:txXfrm rot="-5400000">
        <a:off x="5700602" y="1575085"/>
        <a:ext cx="165566" cy="160966"/>
      </dsp:txXfrm>
    </dsp:sp>
    <dsp:sp modelId="{133E2569-82F8-45AB-87B5-2AEE391A0E35}">
      <dsp:nvSpPr>
        <dsp:cNvPr id="0" name=""/>
        <dsp:cNvSpPr/>
      </dsp:nvSpPr>
      <dsp:spPr>
        <a:xfrm>
          <a:off x="3599541" y="1843361"/>
          <a:ext cx="4367687" cy="6132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 err="1"/>
            <a:t>Included</a:t>
          </a:r>
          <a:r>
            <a:rPr lang="it-IT" sz="1200" kern="1200" dirty="0"/>
            <a:t> studies with keywords </a:t>
          </a:r>
          <a:r>
            <a:rPr lang="en-US" sz="1200" i="1" kern="1200" dirty="0"/>
            <a:t>TERT</a:t>
          </a:r>
          <a:r>
            <a:rPr lang="en-US" sz="1200" kern="1200" dirty="0"/>
            <a:t>’ OR ‘</a:t>
          </a:r>
          <a:r>
            <a:rPr lang="en-US" sz="1200" i="1" kern="1200" dirty="0"/>
            <a:t>TERT</a:t>
          </a:r>
          <a:r>
            <a:rPr lang="en-US" sz="1200" kern="1200" dirty="0"/>
            <a:t> promoter’ OR ‘</a:t>
          </a:r>
          <a:r>
            <a:rPr lang="en-US" sz="1200" i="1" kern="1200" dirty="0"/>
            <a:t>TERT</a:t>
          </a:r>
          <a:r>
            <a:rPr lang="en-US" sz="1200" kern="1200" dirty="0"/>
            <a:t> mutations’ OR ‘</a:t>
          </a:r>
          <a:r>
            <a:rPr lang="en-US" sz="1200" i="1" kern="1200" dirty="0"/>
            <a:t>TERT</a:t>
          </a:r>
          <a:r>
            <a:rPr lang="en-US" sz="1200" kern="1200" dirty="0"/>
            <a:t> alterations’ AND ‘thyroid tumors’ OR ‘thyroid neoplasia’ OR ‘thyroid carcinomas’. </a:t>
          </a:r>
          <a:endParaRPr lang="it-IT" sz="1200" kern="1200" dirty="0"/>
        </a:p>
      </dsp:txBody>
      <dsp:txXfrm>
        <a:off x="3617501" y="1861321"/>
        <a:ext cx="4331767" cy="577284"/>
      </dsp:txXfrm>
    </dsp:sp>
    <dsp:sp modelId="{E0E70868-62BB-416D-86C5-03C2445C4CD8}">
      <dsp:nvSpPr>
        <dsp:cNvPr id="0" name=""/>
        <dsp:cNvSpPr/>
      </dsp:nvSpPr>
      <dsp:spPr>
        <a:xfrm rot="5400000">
          <a:off x="5668409" y="2471896"/>
          <a:ext cx="229951" cy="2759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kern="1200"/>
        </a:p>
      </dsp:txBody>
      <dsp:txXfrm rot="-5400000">
        <a:off x="5700602" y="2494892"/>
        <a:ext cx="165566" cy="160966"/>
      </dsp:txXfrm>
    </dsp:sp>
    <dsp:sp modelId="{B4D68BDA-842D-4BE8-B50B-4D24979EE1EC}">
      <dsp:nvSpPr>
        <dsp:cNvPr id="0" name=""/>
        <dsp:cNvSpPr/>
      </dsp:nvSpPr>
      <dsp:spPr>
        <a:xfrm>
          <a:off x="4242633" y="2763169"/>
          <a:ext cx="3081502" cy="6132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case reports, comments, letters to the editor, reviews, meta-analyses were excluded</a:t>
          </a:r>
          <a:endParaRPr lang="it-IT" sz="1200" kern="1200" dirty="0"/>
        </a:p>
      </dsp:txBody>
      <dsp:txXfrm>
        <a:off x="4260593" y="2781129"/>
        <a:ext cx="3045582" cy="577284"/>
      </dsp:txXfrm>
    </dsp:sp>
    <dsp:sp modelId="{3A5B601F-B6BC-4401-A4BA-58D46FC9E108}">
      <dsp:nvSpPr>
        <dsp:cNvPr id="0" name=""/>
        <dsp:cNvSpPr/>
      </dsp:nvSpPr>
      <dsp:spPr>
        <a:xfrm rot="5400000">
          <a:off x="5668409" y="3391704"/>
          <a:ext cx="229951" cy="2759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kern="1200"/>
        </a:p>
      </dsp:txBody>
      <dsp:txXfrm rot="-5400000">
        <a:off x="5700602" y="3414700"/>
        <a:ext cx="165566" cy="160966"/>
      </dsp:txXfrm>
    </dsp:sp>
    <dsp:sp modelId="{9B00A8DA-787F-425F-BFC3-E1478C9466A9}">
      <dsp:nvSpPr>
        <dsp:cNvPr id="0" name=""/>
        <dsp:cNvSpPr/>
      </dsp:nvSpPr>
      <dsp:spPr>
        <a:xfrm>
          <a:off x="4112008" y="3682976"/>
          <a:ext cx="3342752" cy="6132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 err="1"/>
            <a:t>Included</a:t>
          </a:r>
          <a:r>
            <a:rPr lang="it-IT" sz="1200" kern="1200" dirty="0"/>
            <a:t> studies with </a:t>
          </a:r>
          <a:r>
            <a:rPr lang="en-US" sz="1200" kern="1200" dirty="0"/>
            <a:t>sufficient data (frequency of </a:t>
          </a:r>
          <a:r>
            <a:rPr lang="en-US" sz="1200" i="1" kern="1200" dirty="0"/>
            <a:t>TERT</a:t>
          </a:r>
          <a:r>
            <a:rPr lang="en-US" sz="1200" kern="1200" dirty="0"/>
            <a:t> mutation in thyroid carcinoma, histologic histotype, method used ) </a:t>
          </a:r>
          <a:endParaRPr lang="it-IT" sz="1200" kern="1200" dirty="0"/>
        </a:p>
      </dsp:txBody>
      <dsp:txXfrm>
        <a:off x="4129968" y="3700936"/>
        <a:ext cx="3306832" cy="577284"/>
      </dsp:txXfrm>
    </dsp:sp>
    <dsp:sp modelId="{9C267DBB-DB29-4474-A39C-F44B31B93A50}">
      <dsp:nvSpPr>
        <dsp:cNvPr id="0" name=""/>
        <dsp:cNvSpPr/>
      </dsp:nvSpPr>
      <dsp:spPr>
        <a:xfrm rot="5400000">
          <a:off x="5668409" y="4311511"/>
          <a:ext cx="229951" cy="2759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kern="1200"/>
        </a:p>
      </dsp:txBody>
      <dsp:txXfrm rot="-5400000">
        <a:off x="5700602" y="4334507"/>
        <a:ext cx="165566" cy="160966"/>
      </dsp:txXfrm>
    </dsp:sp>
    <dsp:sp modelId="{1AAEE7D7-7284-4149-8E0D-0968BBC2A4FF}">
      <dsp:nvSpPr>
        <dsp:cNvPr id="0" name=""/>
        <dsp:cNvSpPr/>
      </dsp:nvSpPr>
      <dsp:spPr>
        <a:xfrm>
          <a:off x="4556975" y="4602783"/>
          <a:ext cx="2452819" cy="6132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Studies </a:t>
          </a:r>
          <a:r>
            <a:rPr lang="it-IT" sz="1200" kern="1200" dirty="0" err="1"/>
            <a:t>without</a:t>
          </a:r>
          <a:r>
            <a:rPr lang="it-IT" sz="1200" kern="1200" dirty="0"/>
            <a:t> </a:t>
          </a:r>
          <a:r>
            <a:rPr lang="it-IT" sz="1200" kern="1200" dirty="0" err="1"/>
            <a:t>bias</a:t>
          </a:r>
          <a:r>
            <a:rPr lang="it-IT" sz="1200" kern="1200" dirty="0"/>
            <a:t> of </a:t>
          </a:r>
          <a:r>
            <a:rPr lang="it-IT" sz="1200" kern="1200" dirty="0" err="1"/>
            <a:t>selection</a:t>
          </a:r>
          <a:endParaRPr lang="it-IT" sz="1200" kern="1200" dirty="0"/>
        </a:p>
      </dsp:txBody>
      <dsp:txXfrm>
        <a:off x="4574935" y="4620743"/>
        <a:ext cx="2416899" cy="577284"/>
      </dsp:txXfrm>
    </dsp:sp>
    <dsp:sp modelId="{1F49FE28-9DFA-4FAC-84E6-ECE1924E76B5}">
      <dsp:nvSpPr>
        <dsp:cNvPr id="0" name=""/>
        <dsp:cNvSpPr/>
      </dsp:nvSpPr>
      <dsp:spPr>
        <a:xfrm rot="5400000">
          <a:off x="5668409" y="5231319"/>
          <a:ext cx="229951" cy="2759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kern="1200"/>
        </a:p>
      </dsp:txBody>
      <dsp:txXfrm rot="-5400000">
        <a:off x="5700602" y="5254315"/>
        <a:ext cx="165566" cy="160966"/>
      </dsp:txXfrm>
    </dsp:sp>
    <dsp:sp modelId="{B19240FF-DF6A-448C-858E-CD3F3A952BC9}">
      <dsp:nvSpPr>
        <dsp:cNvPr id="0" name=""/>
        <dsp:cNvSpPr/>
      </dsp:nvSpPr>
      <dsp:spPr>
        <a:xfrm>
          <a:off x="4556975" y="5522591"/>
          <a:ext cx="2452819" cy="6132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n° 54 studies </a:t>
          </a:r>
          <a:r>
            <a:rPr lang="it-IT" sz="1200" kern="1200" dirty="0" err="1"/>
            <a:t>selected</a:t>
          </a:r>
          <a:r>
            <a:rPr lang="it-IT" sz="1200" kern="1200" dirty="0"/>
            <a:t> </a:t>
          </a:r>
        </a:p>
      </dsp:txBody>
      <dsp:txXfrm>
        <a:off x="4574935" y="5540551"/>
        <a:ext cx="2416899" cy="577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664EDC-90B1-07D6-86C5-3424BEC38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B3379A0-9FE2-B8DC-19A2-076A77CC9E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56C2EC8-811C-FA1B-1297-29A69B735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8C71-E38A-48A7-9485-8761A94B18BE}" type="datetimeFigureOut">
              <a:rPr lang="it-IT" smtClean="0"/>
              <a:t>29/05/2025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A81352F-D046-5355-E64E-FE40F1D15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1175A57-B5A2-49C8-2A22-9515FA539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08A6-46B7-47DD-A461-329916FBAC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6394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F2DD20-4810-EDB2-8E99-2BDD95F6E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9A5814B-BCFA-F2B4-B3DF-7428A1B14B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41359B-7EA9-4492-E029-48EB41294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8C71-E38A-48A7-9485-8761A94B18BE}" type="datetimeFigureOut">
              <a:rPr lang="it-IT" smtClean="0"/>
              <a:t>29/05/2025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D541058-19FA-46FA-2C4C-4D1A84F8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4A2D64-C988-D738-184B-E7DF94A6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08A6-46B7-47DD-A461-329916FBAC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4616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902C8BE-06B4-572A-8E60-6AF9E6AF6A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5B46981-A657-5335-4336-DB68F5FF46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8751026-220D-91D6-FE39-6823C0BD5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8C71-E38A-48A7-9485-8761A94B18BE}" type="datetimeFigureOut">
              <a:rPr lang="it-IT" smtClean="0"/>
              <a:t>29/05/2025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DDF5C75-788F-3C4D-DE76-8AC6D4543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9AF5D1B-6432-1F19-B370-FA7DF2350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08A6-46B7-47DD-A461-329916FBAC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982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3EAAC8-B105-D022-DA22-85E7FEA80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CD070C-0515-86ED-B7CD-849C55303E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F59A6FA-42D4-5344-DD87-82C2A6171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8C71-E38A-48A7-9485-8761A94B18BE}" type="datetimeFigureOut">
              <a:rPr lang="it-IT" smtClean="0"/>
              <a:t>29/05/2025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BA980F6-2D63-2B67-8B36-2AB17655C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7757131-F4B3-1E99-4863-B306C2050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08A6-46B7-47DD-A461-329916FBAC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4901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8558C6-0A95-F85D-467B-1BC4E964C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43C2309-6B78-D3AD-01C0-C32F97D4EC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658E106-B479-E61F-7CAF-24ED6FE23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8C71-E38A-48A7-9485-8761A94B18BE}" type="datetimeFigureOut">
              <a:rPr lang="it-IT" smtClean="0"/>
              <a:t>29/05/2025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C062D5B-313D-1118-FCD5-6D1C80DE6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41B4702-E5B5-D5BC-9988-70D99D238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08A6-46B7-47DD-A461-329916FBAC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4436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7735C1-203F-D674-BBEF-B944CF06C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2DF007-EAF1-3465-B75E-37DDCA574F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BF1FB60-160F-3BC1-BA41-F839036565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1E4D0AE-5472-4602-D672-228809EE0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8C71-E38A-48A7-9485-8761A94B18BE}" type="datetimeFigureOut">
              <a:rPr lang="it-IT" smtClean="0"/>
              <a:t>29/05/2025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E90B2B9-9898-6502-1971-BFB2605B6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ADF7B05-2741-FBBA-557C-E0ACE55A8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08A6-46B7-47DD-A461-329916FBAC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4524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A1E607-2789-C5A6-D050-322F921FF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D1AB045-D910-E9B9-CB4A-F7E29B912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130866B-49AD-235E-FD5A-63420BE70A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87FACD9-7C32-0791-FA32-C8424F1E86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5E3BF86-F755-CC09-8F6A-2A69F923A3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70E9B86-452C-CF3B-D053-7FA95D0E6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8C71-E38A-48A7-9485-8761A94B18BE}" type="datetimeFigureOut">
              <a:rPr lang="it-IT" smtClean="0"/>
              <a:t>29/05/2025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DA8458F-5DA3-CC46-E7F2-32D5690D4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D7F6229-1C78-0E2B-D26F-D527102F9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08A6-46B7-47DD-A461-329916FBAC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8101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9AAD28-4D4F-52A8-39BF-E6C4521DC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803A04B-D628-BF12-349D-8B3F80E79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8C71-E38A-48A7-9485-8761A94B18BE}" type="datetimeFigureOut">
              <a:rPr lang="it-IT" smtClean="0"/>
              <a:t>29/05/2025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6FCFD62-D4E4-A0DD-E17D-32C450588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2B0DC8E-8DF6-2858-2582-0AC60DE50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08A6-46B7-47DD-A461-329916FBAC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0850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03789E3-BE13-D040-3F98-DCD3FFD75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8C71-E38A-48A7-9485-8761A94B18BE}" type="datetimeFigureOut">
              <a:rPr lang="it-IT" smtClean="0"/>
              <a:t>29/05/2025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BDD6005-B01B-2DF1-7F86-ACF1E6511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6A80E3C-5B99-36B8-969F-454CF40C8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08A6-46B7-47DD-A461-329916FBAC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8079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0E8147-7C40-4830-4F42-43F9686FB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EC20EE6-2F77-8278-0831-F1782CE69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9020920-86C5-2944-D6EC-DDF28E72D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D0AA713-658F-42F9-B551-964368FE8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8C71-E38A-48A7-9485-8761A94B18BE}" type="datetimeFigureOut">
              <a:rPr lang="it-IT" smtClean="0"/>
              <a:t>29/05/2025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DC94081-67F5-2CD2-AA72-F6162C7D4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82A8E49-64BE-7519-4D61-22676B339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08A6-46B7-47DD-A461-329916FBAC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440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A51CDB-7B6E-1445-FA51-D15A6D371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0562EEE-DE1D-0D36-EE53-D02FA4A439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D472968-82DE-B781-0ADE-35CB485434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9B2C219-764E-22F0-321E-CF4765670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8C71-E38A-48A7-9485-8761A94B18BE}" type="datetimeFigureOut">
              <a:rPr lang="it-IT" smtClean="0"/>
              <a:t>29/05/2025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B112FD9-D0AB-3C66-1207-D812260DE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5340825-8F20-67E6-4F57-A46FD93D6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08A6-46B7-47DD-A461-329916FBAC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8227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44A45D3-5D52-BE69-D0B0-07B267D58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C626B0B-1FF5-A4C9-8568-CAD96A295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79231B-8E79-A864-6D01-364B2C0CA2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68C71-E38A-48A7-9485-8761A94B18BE}" type="datetimeFigureOut">
              <a:rPr lang="it-IT" smtClean="0"/>
              <a:t>29/05/2025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89D379-61A6-CC70-05F7-5DA2E59658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5979E6B-8804-1257-AE5E-D7D4B64D2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708A6-46B7-47DD-A461-329916FBAC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031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C963F153-4DE8-EA14-8428-80F1747CAA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075688"/>
              </p:ext>
            </p:extLst>
          </p:nvPr>
        </p:nvGraphicFramePr>
        <p:xfrm>
          <a:off x="312615" y="311499"/>
          <a:ext cx="11566770" cy="6139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asellaDiTesto 1">
            <a:extLst>
              <a:ext uri="{FF2B5EF4-FFF2-40B4-BE49-F238E27FC236}">
                <a16:creationId xmlns:a16="http://schemas.microsoft.com/office/drawing/2014/main" id="{E22B7A66-7222-CAF2-465E-793FCC58352F}"/>
              </a:ext>
            </a:extLst>
          </p:cNvPr>
          <p:cNvSpPr txBox="1"/>
          <p:nvPr/>
        </p:nvSpPr>
        <p:spPr>
          <a:xfrm>
            <a:off x="703384" y="311499"/>
            <a:ext cx="3677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kern="0" dirty="0">
                <a:solidFill>
                  <a:srgbClr val="2E74B5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sz="1800" kern="0" dirty="0">
                <a:solidFill>
                  <a:srgbClr val="2E74B5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lowchart illustrating the study selection process</a:t>
            </a:r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C7457D4-7D9A-E25F-2431-98F903E1451D}"/>
              </a:ext>
            </a:extLst>
          </p:cNvPr>
          <p:cNvSpPr txBox="1"/>
          <p:nvPr/>
        </p:nvSpPr>
        <p:spPr>
          <a:xfrm>
            <a:off x="10269415" y="311499"/>
            <a:ext cx="2294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Supplementary</a:t>
            </a:r>
            <a:r>
              <a:rPr lang="it-IT" dirty="0"/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4123420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034F4C1C-321D-3557-0772-5FDD2347AB2C}"/>
              </a:ext>
            </a:extLst>
          </p:cNvPr>
          <p:cNvSpPr txBox="1"/>
          <p:nvPr/>
        </p:nvSpPr>
        <p:spPr>
          <a:xfrm>
            <a:off x="10269415" y="311499"/>
            <a:ext cx="2294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Supplementary</a:t>
            </a:r>
            <a:r>
              <a:rPr lang="it-IT" dirty="0"/>
              <a:t> 2</a:t>
            </a:r>
          </a:p>
        </p:txBody>
      </p:sp>
      <p:pic>
        <p:nvPicPr>
          <p:cNvPr id="10" name="Segnaposto contenuto 9">
            <a:extLst>
              <a:ext uri="{FF2B5EF4-FFF2-40B4-BE49-F238E27FC236}">
                <a16:creationId xmlns:a16="http://schemas.microsoft.com/office/drawing/2014/main" id="{F8512683-EDEF-02CE-A4E3-114B69B64B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23" y="1462524"/>
            <a:ext cx="9988354" cy="3008991"/>
          </a:xfr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F25542A-9453-7020-9FFD-609845CE19D1}"/>
              </a:ext>
            </a:extLst>
          </p:cNvPr>
          <p:cNvSpPr txBox="1"/>
          <p:nvPr/>
        </p:nvSpPr>
        <p:spPr>
          <a:xfrm>
            <a:off x="703384" y="311499"/>
            <a:ext cx="5245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kern="0" dirty="0">
                <a:solidFill>
                  <a:srgbClr val="2E74B5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risk of bias evaluated with ROB2 (ROBVIS)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547055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106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Book Antiqua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Thais Maloberti</dc:creator>
  <cp:lastModifiedBy>Thais Maloberti</cp:lastModifiedBy>
  <cp:revision>9</cp:revision>
  <dcterms:created xsi:type="dcterms:W3CDTF">2025-05-20T07:45:27Z</dcterms:created>
  <dcterms:modified xsi:type="dcterms:W3CDTF">2025-05-29T10:22:53Z</dcterms:modified>
</cp:coreProperties>
</file>