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 = '1.0' encoding = 'UTF-8' standalone = 'yes'?>
<Relationships xmlns="http://schemas.openxmlformats.org/package/2006/relationships">
   <Relationship Id="rId1" Type="http://schemas.openxmlformats.org/officeDocument/2006/relationships/officeDocument" Target="ppt/presentation.xml"/>
   <Relationship Id="rId2" Type="http://schemas.openxmlformats.org/package/2006/relationships/metadata/thumbnail" Target="docProps/thumbnail.jpeg"/>
   <Relationship Id="rId3" Type="http://schemas.openxmlformats.org/package/2006/relationships/metadata/core-properties" Target="docProps/core.xml"/>
   <Relationship Id="rId4" Type="http://schemas.openxmlformats.org/officeDocument/2006/relationships/extended-properties" Target="docProps/app.xml"/>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797675" cy="9928225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 = '1.0' encoding = 'UTF-8' standalone = 'yes'?>
<Relationships xmlns="http://schemas.openxmlformats.org/package/2006/relationships">
   <Relationship Id="rId1" Type="http://schemas.openxmlformats.org/officeDocument/2006/relationships/slideMaster" Target="slideMasters/slideMaster1.xml"/>
   <Relationship Id="rId2" Type="http://schemas.openxmlformats.org/officeDocument/2006/relationships/slide" Target="slides/slide1.xml"/>
   <Relationship Id="rId3" Type="http://schemas.openxmlformats.org/officeDocument/2006/relationships/notesMaster" Target="notesMasters/notesMaster1.xml"/>
   <Relationship Id="rId4" Type="http://schemas.openxmlformats.org/officeDocument/2006/relationships/printerSettings" Target="printerSettings/printerSettings1.bin"/>
   <Relationship Id="rId5" Type="http://schemas.openxmlformats.org/officeDocument/2006/relationships/presProps" Target="presProps.xml"/>
   <Relationship Id="rId6" Type="http://schemas.openxmlformats.org/officeDocument/2006/relationships/viewProps" Target="viewProps.xml"/>
   <Relationship Id="rId7" Type="http://schemas.openxmlformats.org/officeDocument/2006/relationships/theme" Target="theme/theme1.xml"/>
   <Relationship Id="rId8" Type="http://schemas.openxmlformats.org/officeDocument/2006/relationships/tableStyles" Target="tableStyles.xml"/>
</Relationships>
</file>

<file path=ppt/notesMasters/_rels/notesMaster1.xml.rels><?xml version = '1.0' encoding = 'UTF-8' standalone = 'yes'?>
<Relationships xmlns="http://schemas.openxmlformats.org/package/2006/relationships">
   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DB86E-4270-4F9E-9DB0-74AE4957E6E5}" type="datetimeFigureOut">
              <a:rPr lang="da-DK" smtClean="0"/>
              <a:t>29/10/17</a:t>
            </a:fld>
            <a:endParaRPr lang="da-DK" dirty="0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960D2-2572-4B5B-BC8E-D4B7E5DABBAF}" type="slidenum">
              <a:rPr lang="da-DK" smtClean="0"/>
              <a:t>‹n.›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70786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 = '1.0' encoding = 'UTF-8' standalone = 'yes'?>
<Relationships xmlns="http://schemas.openxmlformats.org/package/2006/relationships">
   <Relationship Id="rId1" Type="http://schemas.openxmlformats.org/officeDocument/2006/relationships/notesMaster" Target="../notesMasters/notesMaster1.xml"/>
   <Relationship Id="rId2" Type="http://schemas.openxmlformats.org/officeDocument/2006/relationships/slide" Target="../slides/slide1.xml"/>
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BC77-42B4-443D-A29F-2F3EADC3CB8A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72549840"/>
      </p:ext>
    </p:extLst>
  </p:cSld>
  <p:clrMapOvr>
    <a:masterClrMapping/>
  </p:clrMapOvr>
</p:notes>
</file>

<file path=ppt/slideLayouts/_rels/slideLayout1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10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11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2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3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4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5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6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7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8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_rels/slideLayout9.xml.rels><?xml version = '1.0' encoding = 'UTF-8' standalone = 'yes'?>
<Relationships xmlns="http://schemas.openxmlformats.org/package/2006/relationships">
   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8215B-871C-4B98-84C9-FE7D1C82806D}" type="datetimeFigureOut">
              <a:rPr lang="da-DK" smtClean="0"/>
              <a:t>29/10/17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7F999-AC5C-4EFF-8136-1B47E7208718}" type="slidenum">
              <a:rPr lang="da-DK" smtClean="0"/>
              <a:t>‹n.›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701988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8215B-871C-4B98-84C9-FE7D1C82806D}" type="datetimeFigureOut">
              <a:rPr lang="da-DK" smtClean="0"/>
              <a:t>29/10/17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7F999-AC5C-4EFF-8136-1B47E7208718}" type="slidenum">
              <a:rPr lang="da-DK" smtClean="0"/>
              <a:t>‹n.›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8478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8215B-871C-4B98-84C9-FE7D1C82806D}" type="datetimeFigureOut">
              <a:rPr lang="da-DK" smtClean="0"/>
              <a:t>29/10/17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7F999-AC5C-4EFF-8136-1B47E7208718}" type="slidenum">
              <a:rPr lang="da-DK" smtClean="0"/>
              <a:t>‹n.›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166152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8215B-871C-4B98-84C9-FE7D1C82806D}" type="datetimeFigureOut">
              <a:rPr lang="da-DK" smtClean="0"/>
              <a:t>29/10/17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7F999-AC5C-4EFF-8136-1B47E7208718}" type="slidenum">
              <a:rPr lang="da-DK" smtClean="0"/>
              <a:t>‹n.›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220844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8215B-871C-4B98-84C9-FE7D1C82806D}" type="datetimeFigureOut">
              <a:rPr lang="da-DK" smtClean="0"/>
              <a:t>29/10/17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7F999-AC5C-4EFF-8136-1B47E7208718}" type="slidenum">
              <a:rPr lang="da-DK" smtClean="0"/>
              <a:t>‹n.›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66624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8215B-871C-4B98-84C9-FE7D1C82806D}" type="datetimeFigureOut">
              <a:rPr lang="da-DK" smtClean="0"/>
              <a:t>29/10/17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7F999-AC5C-4EFF-8136-1B47E7208718}" type="slidenum">
              <a:rPr lang="da-DK" smtClean="0"/>
              <a:t>‹n.›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945361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8215B-871C-4B98-84C9-FE7D1C82806D}" type="datetimeFigureOut">
              <a:rPr lang="da-DK" smtClean="0"/>
              <a:t>29/10/17</a:t>
            </a:fld>
            <a:endParaRPr lang="da-DK" dirty="0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7F999-AC5C-4EFF-8136-1B47E7208718}" type="slidenum">
              <a:rPr lang="da-DK" smtClean="0"/>
              <a:t>‹n.›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396411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8215B-871C-4B98-84C9-FE7D1C82806D}" type="datetimeFigureOut">
              <a:rPr lang="da-DK" smtClean="0"/>
              <a:t>29/10/17</a:t>
            </a:fld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7F999-AC5C-4EFF-8136-1B47E7208718}" type="slidenum">
              <a:rPr lang="da-DK" smtClean="0"/>
              <a:t>‹n.›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073623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8215B-871C-4B98-84C9-FE7D1C82806D}" type="datetimeFigureOut">
              <a:rPr lang="da-DK" smtClean="0"/>
              <a:t>29/10/17</a:t>
            </a:fld>
            <a:endParaRPr lang="da-DK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7F999-AC5C-4EFF-8136-1B47E7208718}" type="slidenum">
              <a:rPr lang="da-DK" smtClean="0"/>
              <a:t>‹n.›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78809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8215B-871C-4B98-84C9-FE7D1C82806D}" type="datetimeFigureOut">
              <a:rPr lang="da-DK" smtClean="0"/>
              <a:t>29/10/17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7F999-AC5C-4EFF-8136-1B47E7208718}" type="slidenum">
              <a:rPr lang="da-DK" smtClean="0"/>
              <a:t>‹n.›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124213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8215B-871C-4B98-84C9-FE7D1C82806D}" type="datetimeFigureOut">
              <a:rPr lang="da-DK" smtClean="0"/>
              <a:t>29/10/17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7F999-AC5C-4EFF-8136-1B47E7208718}" type="slidenum">
              <a:rPr lang="da-DK" smtClean="0"/>
              <a:t>‹n.›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982156262"/>
      </p:ext>
    </p:extLst>
  </p:cSld>
  <p:clrMapOvr>
    <a:masterClrMapping/>
  </p:clrMapOvr>
</p:sldLayout>
</file>

<file path=ppt/slideMasters/_rels/slideMaster1.xml.rels><?xml version = '1.0' encoding = 'UTF-8' standalone = 'yes'?>
<Relationships xmlns="http://schemas.openxmlformats.org/package/2006/relationships">
   <Relationship Id="rId1" Type="http://schemas.openxmlformats.org/officeDocument/2006/relationships/slideLayout" Target="../slideLayouts/slideLayout1.xml"/>
   <Relationship Id="rId10" Type="http://schemas.openxmlformats.org/officeDocument/2006/relationships/slideLayout" Target="../slideLayouts/slideLayout10.xml"/>
   <Relationship Id="rId11" Type="http://schemas.openxmlformats.org/officeDocument/2006/relationships/slideLayout" Target="../slideLayouts/slideLayout11.xml"/>
   <Relationship Id="rId12" Type="http://schemas.openxmlformats.org/officeDocument/2006/relationships/theme" Target="../theme/theme1.xml"/>
   <Relationship Id="rId2" Type="http://schemas.openxmlformats.org/officeDocument/2006/relationships/slideLayout" Target="../slideLayouts/slideLayout2.xml"/>
   <Relationship Id="rId3" Type="http://schemas.openxmlformats.org/officeDocument/2006/relationships/slideLayout" Target="../slideLayouts/slideLayout3.xml"/>
   <Relationship Id="rId4" Type="http://schemas.openxmlformats.org/officeDocument/2006/relationships/slideLayout" Target="../slideLayouts/slideLayout4.xml"/>
   <Relationship Id="rId5" Type="http://schemas.openxmlformats.org/officeDocument/2006/relationships/slideLayout" Target="../slideLayouts/slideLayout5.xml"/>
   <Relationship Id="rId6" Type="http://schemas.openxmlformats.org/officeDocument/2006/relationships/slideLayout" Target="../slideLayouts/slideLayout6.xml"/>
   <Relationship Id="rId7" Type="http://schemas.openxmlformats.org/officeDocument/2006/relationships/slideLayout" Target="../slideLayouts/slideLayout7.xml"/>
   <Relationship Id="rId8" Type="http://schemas.openxmlformats.org/officeDocument/2006/relationships/slideLayout" Target="../slideLayouts/slideLayout8.xml"/>
   <Relationship Id="rId9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8215B-871C-4B98-84C9-FE7D1C82806D}" type="datetimeFigureOut">
              <a:rPr lang="da-DK" smtClean="0"/>
              <a:t>29/10/17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7F999-AC5C-4EFF-8136-1B47E7208718}" type="slidenum">
              <a:rPr lang="da-DK" smtClean="0"/>
              <a:t>‹n.›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23566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 = '1.0' encoding = 'UTF-8' standalone = 'yes'?>
<Relationships xmlns="http://schemas.openxmlformats.org/package/2006/relationships">
   <Relationship Id="rId1" Type="http://schemas.openxmlformats.org/officeDocument/2006/relationships/slideLayout" Target="../slideLayouts/slideLayout7.xml"/>
   <Relationship Id="rId2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boks 3"/>
          <p:cNvSpPr txBox="1"/>
          <p:nvPr/>
        </p:nvSpPr>
        <p:spPr>
          <a:xfrm>
            <a:off x="323529" y="323480"/>
            <a:ext cx="84620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b="1" dirty="0">
                <a:latin typeface="Times New Roman"/>
                <a:cs typeface="Times New Roman"/>
              </a:rPr>
              <a:t>SCL-28  </a:t>
            </a:r>
            <a:r>
              <a:rPr lang="da-DK" sz="1400" b="1" dirty="0" err="1">
                <a:latin typeface="Times New Roman"/>
                <a:cs typeface="Times New Roman"/>
              </a:rPr>
              <a:t>Appendix</a:t>
            </a:r>
            <a:r>
              <a:rPr lang="da-DK" sz="1400" b="1" dirty="0">
                <a:latin typeface="Times New Roman"/>
                <a:cs typeface="Times New Roman"/>
              </a:rPr>
              <a:t> </a:t>
            </a:r>
            <a:r>
              <a:rPr lang="da-DK" sz="1400" b="1" dirty="0" smtClean="0">
                <a:latin typeface="Times New Roman"/>
                <a:cs typeface="Times New Roman"/>
              </a:rPr>
              <a:t> (</a:t>
            </a:r>
            <a:r>
              <a:rPr lang="da-DK" sz="1400" b="1" dirty="0" err="1" smtClean="0">
                <a:latin typeface="Times New Roman"/>
                <a:cs typeface="Times New Roman"/>
              </a:rPr>
              <a:t>Suppl</a:t>
            </a:r>
            <a:r>
              <a:rPr lang="da-DK" sz="1400" b="1" dirty="0" smtClean="0">
                <a:latin typeface="Times New Roman"/>
                <a:cs typeface="Times New Roman"/>
              </a:rPr>
              <a:t>. </a:t>
            </a:r>
            <a:r>
              <a:rPr lang="it-IT" sz="1400" b="1" dirty="0" err="1" smtClean="0">
                <a:latin typeface="Times New Roman"/>
                <a:cs typeface="Times New Roman"/>
              </a:rPr>
              <a:t>N</a:t>
            </a:r>
            <a:r>
              <a:rPr lang="da-DK" sz="1400" b="1" dirty="0" smtClean="0">
                <a:latin typeface="Times New Roman"/>
                <a:cs typeface="Times New Roman"/>
              </a:rPr>
              <a:t>o. 1)</a:t>
            </a:r>
          </a:p>
          <a:p>
            <a:r>
              <a:rPr lang="da-DK" sz="1400" b="1" dirty="0">
                <a:latin typeface="Times New Roman"/>
                <a:cs typeface="Times New Roman"/>
              </a:rPr>
              <a:t/>
            </a:r>
            <a:br>
              <a:rPr lang="da-DK" sz="1400" b="1" dirty="0">
                <a:latin typeface="Times New Roman"/>
                <a:cs typeface="Times New Roman"/>
              </a:rPr>
            </a:br>
            <a:r>
              <a:rPr lang="en-GB" sz="1400" dirty="0">
                <a:latin typeface="Times New Roman"/>
                <a:cs typeface="Times New Roman"/>
              </a:rPr>
              <a:t>The 28 different items cover 4 subscales:  Depression,  Anxiety,  Neurasthenia, and </a:t>
            </a:r>
            <a:r>
              <a:rPr lang="en-GB" sz="1400" dirty="0" smtClean="0">
                <a:latin typeface="Times New Roman"/>
                <a:cs typeface="Times New Roman"/>
              </a:rPr>
              <a:t>Interpersonal </a:t>
            </a:r>
            <a:r>
              <a:rPr lang="en-GB" sz="1400" dirty="0">
                <a:latin typeface="Times New Roman"/>
                <a:cs typeface="Times New Roman"/>
              </a:rPr>
              <a:t>S</a:t>
            </a:r>
            <a:r>
              <a:rPr lang="en-GB" sz="1400" dirty="0" smtClean="0">
                <a:latin typeface="Times New Roman"/>
                <a:cs typeface="Times New Roman"/>
              </a:rPr>
              <a:t>ensitivity</a:t>
            </a:r>
            <a:r>
              <a:rPr lang="en-GB" sz="1400" dirty="0">
                <a:latin typeface="Times New Roman"/>
                <a:cs typeface="Times New Roman"/>
              </a:rPr>
              <a:t>.</a:t>
            </a:r>
            <a:endParaRPr lang="en-GB" sz="1400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275417"/>
              </p:ext>
            </p:extLst>
          </p:nvPr>
        </p:nvGraphicFramePr>
        <p:xfrm>
          <a:off x="395536" y="1268760"/>
          <a:ext cx="3853520" cy="171754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94327"/>
                <a:gridCol w="3559193"/>
              </a:tblGrid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Depression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14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Feeling low in energy or slowed down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26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Blaming yourself for things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30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Feeling blue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31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Worrying too much about things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32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Feeling no interest in things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71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Feeling everything is an effort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388556"/>
              </p:ext>
            </p:extLst>
          </p:nvPr>
        </p:nvGraphicFramePr>
        <p:xfrm>
          <a:off x="395536" y="3429000"/>
          <a:ext cx="3833562" cy="2816351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19667"/>
                <a:gridCol w="3513895"/>
              </a:tblGrid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  <a:r>
                        <a:rPr lang="en-GB" sz="14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Anxiety   </a:t>
                      </a:r>
                      <a:endParaRPr lang="en-GB" sz="1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  2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Nervousness or shakiness inside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Suddenly scared for no reason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Worrying too much about things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Having to check or double-check what you do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Having to avoid certain things, places, or activities because they frighten you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65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Having to repeat the same actions such as touching, counting, washing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Spells of terror or panic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73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Feeling uncomfortable about eating or drinking in public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Tabel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223722"/>
              </p:ext>
            </p:extLst>
          </p:nvPr>
        </p:nvGraphicFramePr>
        <p:xfrm>
          <a:off x="4609096" y="1268760"/>
          <a:ext cx="4248472" cy="196291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94327"/>
                <a:gridCol w="3954145"/>
              </a:tblGrid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  <a:r>
                        <a:rPr lang="en-GB" sz="14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Neurasthenia </a:t>
                      </a:r>
                      <a:endParaRPr lang="en-GB" sz="1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Trouble remembering things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Feeling blocked in getting things done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44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Trouble falling asleep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46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Difficulty</a:t>
                      </a:r>
                      <a:r>
                        <a:rPr lang="en-GB" sz="140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making decisions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55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Trouble concentrating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64</a:t>
                      </a:r>
                      <a:endParaRPr lang="da-DK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Awakening early in the morning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66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Sleep that is restless or disturbed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Tabel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738076"/>
              </p:ext>
            </p:extLst>
          </p:nvPr>
        </p:nvGraphicFramePr>
        <p:xfrm>
          <a:off x="4609096" y="3429000"/>
          <a:ext cx="4248472" cy="257098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04565"/>
                <a:gridCol w="3943907"/>
              </a:tblGrid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  <a:r>
                        <a:rPr lang="en-GB" sz="14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Interpersonal</a:t>
                      </a:r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 sensitivity</a:t>
                      </a:r>
                      <a:r>
                        <a:rPr lang="en-GB" sz="14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   </a:t>
                      </a:r>
                      <a:endParaRPr lang="en-GB" sz="1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6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Feeling critical of others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Feeling shy or uneasy with the opposite sex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Your feelings being easily hurt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36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Feeling others do not understand you or are unsympathetic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37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Feeling that people are unfriendly or dislike you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41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Feeling inferior to others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61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Feeling uneasy when people are watching or talking about you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69</a:t>
                      </a:r>
                      <a:endParaRPr lang="da-DK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Feeling very self-conscious with others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3122453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219</Words>
  <Application>Microsoft Macintosh PowerPoint</Application>
  <PresentationFormat>Presentazione su schermo (4:3)</PresentationFormat>
  <Paragraphs>65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Kontortema</vt:lpstr>
      <vt:lpstr>Presentazione di PowerPoint</vt:lpstr>
    </vt:vector>
  </TitlesOfParts>
  <Company/>
  <LinksUpToDate>false</LinksUpToDate>
  <SharedDoc>false</SharedDoc>
  <HyperlinksChanged>false</HyperlinksChanged>
  <AppVersion>14.0000</AppVersion>
  <Template/>
  <Manager/>
  <HyperlinkBase/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cp:lastPrinted>2017-05-08T11:19:36Z</cp:lastPrinted>
</cp:coreProperties>
</file>