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67" r:id="rId2"/>
    <p:sldId id="258" r:id="rId3"/>
    <p:sldId id="257" r:id="rId4"/>
    <p:sldId id="259" r:id="rId5"/>
    <p:sldId id="261" r:id="rId6"/>
    <p:sldId id="272" r:id="rId7"/>
    <p:sldId id="296" r:id="rId8"/>
    <p:sldId id="281" r:id="rId9"/>
    <p:sldId id="297" r:id="rId10"/>
    <p:sldId id="292" r:id="rId11"/>
    <p:sldId id="290" r:id="rId12"/>
    <p:sldId id="298" r:id="rId13"/>
    <p:sldId id="293" r:id="rId14"/>
    <p:sldId id="256" r:id="rId15"/>
    <p:sldId id="264" r:id="rId16"/>
    <p:sldId id="265" r:id="rId17"/>
    <p:sldId id="266" r:id="rId18"/>
    <p:sldId id="268" r:id="rId19"/>
    <p:sldId id="269" r:id="rId20"/>
    <p:sldId id="270" r:id="rId21"/>
    <p:sldId id="271" r:id="rId22"/>
    <p:sldId id="275" r:id="rId23"/>
    <p:sldId id="276" r:id="rId24"/>
    <p:sldId id="277" r:id="rId25"/>
    <p:sldId id="278" r:id="rId26"/>
    <p:sldId id="279" r:id="rId27"/>
    <p:sldId id="280" r:id="rId28"/>
    <p:sldId id="284" r:id="rId29"/>
    <p:sldId id="285" r:id="rId30"/>
    <p:sldId id="286" r:id="rId31"/>
    <p:sldId id="287" r:id="rId32"/>
    <p:sldId id="288" r:id="rId33"/>
    <p:sldId id="289" r:id="rId3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1"/>
    <p:restoredTop sz="94696"/>
  </p:normalViewPr>
  <p:slideViewPr>
    <p:cSldViewPr snapToGrid="0" snapToObjects="1">
      <p:cViewPr varScale="1">
        <p:scale>
          <a:sx n="54" d="100"/>
          <a:sy n="54" d="100"/>
        </p:scale>
        <p:origin x="24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2" Type="http://schemas.openxmlformats.org/officeDocument/2006/relationships/image" Target="../media/image33.emf"/><Relationship Id="rId1" Type="http://schemas.openxmlformats.org/officeDocument/2006/relationships/image" Target="../media/image32.emf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13" Type="http://schemas.openxmlformats.org/officeDocument/2006/relationships/image" Target="../media/image53.emf"/><Relationship Id="rId3" Type="http://schemas.openxmlformats.org/officeDocument/2006/relationships/image" Target="../media/image43.emf"/><Relationship Id="rId7" Type="http://schemas.openxmlformats.org/officeDocument/2006/relationships/image" Target="../media/image47.emf"/><Relationship Id="rId12" Type="http://schemas.openxmlformats.org/officeDocument/2006/relationships/image" Target="../media/image52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Relationship Id="rId6" Type="http://schemas.openxmlformats.org/officeDocument/2006/relationships/image" Target="../media/image46.emf"/><Relationship Id="rId11" Type="http://schemas.openxmlformats.org/officeDocument/2006/relationships/image" Target="../media/image51.emf"/><Relationship Id="rId5" Type="http://schemas.openxmlformats.org/officeDocument/2006/relationships/image" Target="../media/image45.emf"/><Relationship Id="rId10" Type="http://schemas.openxmlformats.org/officeDocument/2006/relationships/image" Target="../media/image50.emf"/><Relationship Id="rId4" Type="http://schemas.openxmlformats.org/officeDocument/2006/relationships/image" Target="../media/image44.emf"/><Relationship Id="rId9" Type="http://schemas.openxmlformats.org/officeDocument/2006/relationships/image" Target="../media/image49.emf"/><Relationship Id="rId14" Type="http://schemas.openxmlformats.org/officeDocument/2006/relationships/image" Target="../media/image54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image" Target="../media/image55.emf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image" Target="../media/image64.emf"/><Relationship Id="rId7" Type="http://schemas.openxmlformats.org/officeDocument/2006/relationships/image" Target="../media/image68.emf"/><Relationship Id="rId2" Type="http://schemas.openxmlformats.org/officeDocument/2006/relationships/image" Target="../media/image63.emf"/><Relationship Id="rId1" Type="http://schemas.openxmlformats.org/officeDocument/2006/relationships/image" Target="../media/image62.emf"/><Relationship Id="rId6" Type="http://schemas.openxmlformats.org/officeDocument/2006/relationships/image" Target="../media/image67.emf"/><Relationship Id="rId11" Type="http://schemas.openxmlformats.org/officeDocument/2006/relationships/image" Target="../media/image72.emf"/><Relationship Id="rId5" Type="http://schemas.openxmlformats.org/officeDocument/2006/relationships/image" Target="../media/image66.emf"/><Relationship Id="rId10" Type="http://schemas.openxmlformats.org/officeDocument/2006/relationships/image" Target="../media/image71.emf"/><Relationship Id="rId4" Type="http://schemas.openxmlformats.org/officeDocument/2006/relationships/image" Target="../media/image65.emf"/><Relationship Id="rId9" Type="http://schemas.openxmlformats.org/officeDocument/2006/relationships/image" Target="../media/image70.e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8.emf"/><Relationship Id="rId13" Type="http://schemas.openxmlformats.org/officeDocument/2006/relationships/image" Target="../media/image83.emf"/><Relationship Id="rId18" Type="http://schemas.openxmlformats.org/officeDocument/2006/relationships/image" Target="../media/image88.emf"/><Relationship Id="rId3" Type="http://schemas.openxmlformats.org/officeDocument/2006/relationships/image" Target="../media/image65.emf"/><Relationship Id="rId21" Type="http://schemas.openxmlformats.org/officeDocument/2006/relationships/image" Target="../media/image91.emf"/><Relationship Id="rId7" Type="http://schemas.openxmlformats.org/officeDocument/2006/relationships/image" Target="../media/image77.emf"/><Relationship Id="rId12" Type="http://schemas.openxmlformats.org/officeDocument/2006/relationships/image" Target="../media/image82.emf"/><Relationship Id="rId17" Type="http://schemas.openxmlformats.org/officeDocument/2006/relationships/image" Target="../media/image87.emf"/><Relationship Id="rId2" Type="http://schemas.openxmlformats.org/officeDocument/2006/relationships/image" Target="../media/image74.emf"/><Relationship Id="rId16" Type="http://schemas.openxmlformats.org/officeDocument/2006/relationships/image" Target="../media/image86.emf"/><Relationship Id="rId20" Type="http://schemas.openxmlformats.org/officeDocument/2006/relationships/image" Target="../media/image90.emf"/><Relationship Id="rId1" Type="http://schemas.openxmlformats.org/officeDocument/2006/relationships/image" Target="../media/image73.emf"/><Relationship Id="rId6" Type="http://schemas.openxmlformats.org/officeDocument/2006/relationships/image" Target="../media/image76.emf"/><Relationship Id="rId11" Type="http://schemas.openxmlformats.org/officeDocument/2006/relationships/image" Target="../media/image81.emf"/><Relationship Id="rId5" Type="http://schemas.openxmlformats.org/officeDocument/2006/relationships/image" Target="../media/image66.emf"/><Relationship Id="rId15" Type="http://schemas.openxmlformats.org/officeDocument/2006/relationships/image" Target="../media/image85.emf"/><Relationship Id="rId10" Type="http://schemas.openxmlformats.org/officeDocument/2006/relationships/image" Target="../media/image80.emf"/><Relationship Id="rId19" Type="http://schemas.openxmlformats.org/officeDocument/2006/relationships/image" Target="../media/image89.emf"/><Relationship Id="rId4" Type="http://schemas.openxmlformats.org/officeDocument/2006/relationships/image" Target="../media/image75.emf"/><Relationship Id="rId9" Type="http://schemas.openxmlformats.org/officeDocument/2006/relationships/image" Target="../media/image79.emf"/><Relationship Id="rId14" Type="http://schemas.openxmlformats.org/officeDocument/2006/relationships/image" Target="../media/image84.emf"/><Relationship Id="rId22" Type="http://schemas.openxmlformats.org/officeDocument/2006/relationships/image" Target="../media/image9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AD9A30-809C-144E-A600-690126B1C06A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F570B-FEC7-534B-B233-715E8ED713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4298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C09C39-A07F-F740-A721-1BBD17105027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6183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C09C39-A07F-F740-A721-1BBD17105027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2261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C09C39-A07F-F740-A721-1BBD17105027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7457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222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746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8408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09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005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8372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983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4793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476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9061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0292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75DFC-15A4-C949-9C8D-230B6515B7D8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8CA43-996B-7540-9BBA-66B8E94108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742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13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5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6.e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58.emf"/><Relationship Id="rId4" Type="http://schemas.openxmlformats.org/officeDocument/2006/relationships/image" Target="../media/image55.e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6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13" Type="http://schemas.openxmlformats.org/officeDocument/2006/relationships/image" Target="../media/image66.emf"/><Relationship Id="rId18" Type="http://schemas.openxmlformats.org/officeDocument/2006/relationships/oleObject" Target="../embeddings/oleObject65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70.emf"/><Relationship Id="rId7" Type="http://schemas.openxmlformats.org/officeDocument/2006/relationships/image" Target="../media/image63.emf"/><Relationship Id="rId12" Type="http://schemas.openxmlformats.org/officeDocument/2006/relationships/oleObject" Target="../embeddings/oleObject62.bin"/><Relationship Id="rId17" Type="http://schemas.openxmlformats.org/officeDocument/2006/relationships/image" Target="../media/image68.emf"/><Relationship Id="rId25" Type="http://schemas.openxmlformats.org/officeDocument/2006/relationships/image" Target="../media/image72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4.bin"/><Relationship Id="rId20" Type="http://schemas.openxmlformats.org/officeDocument/2006/relationships/oleObject" Target="../embeddings/oleObject66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9.bin"/><Relationship Id="rId11" Type="http://schemas.openxmlformats.org/officeDocument/2006/relationships/image" Target="../media/image65.emf"/><Relationship Id="rId24" Type="http://schemas.openxmlformats.org/officeDocument/2006/relationships/oleObject" Target="../embeddings/oleObject68.bin"/><Relationship Id="rId5" Type="http://schemas.openxmlformats.org/officeDocument/2006/relationships/image" Target="../media/image62.emf"/><Relationship Id="rId15" Type="http://schemas.openxmlformats.org/officeDocument/2006/relationships/image" Target="../media/image67.emf"/><Relationship Id="rId23" Type="http://schemas.openxmlformats.org/officeDocument/2006/relationships/image" Target="../media/image71.emf"/><Relationship Id="rId10" Type="http://schemas.openxmlformats.org/officeDocument/2006/relationships/oleObject" Target="../embeddings/oleObject61.bin"/><Relationship Id="rId19" Type="http://schemas.openxmlformats.org/officeDocument/2006/relationships/image" Target="../media/image69.emf"/><Relationship Id="rId4" Type="http://schemas.openxmlformats.org/officeDocument/2006/relationships/oleObject" Target="../embeddings/oleObject58.bin"/><Relationship Id="rId9" Type="http://schemas.openxmlformats.org/officeDocument/2006/relationships/image" Target="../media/image64.emf"/><Relationship Id="rId14" Type="http://schemas.openxmlformats.org/officeDocument/2006/relationships/oleObject" Target="../embeddings/oleObject63.bin"/><Relationship Id="rId22" Type="http://schemas.openxmlformats.org/officeDocument/2006/relationships/oleObject" Target="../embeddings/oleObject6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13" Type="http://schemas.openxmlformats.org/officeDocument/2006/relationships/oleObject" Target="../embeddings/oleObject74.bin"/><Relationship Id="rId18" Type="http://schemas.openxmlformats.org/officeDocument/2006/relationships/image" Target="../media/image78.emf"/><Relationship Id="rId26" Type="http://schemas.openxmlformats.org/officeDocument/2006/relationships/image" Target="../media/image82.emf"/><Relationship Id="rId39" Type="http://schemas.openxmlformats.org/officeDocument/2006/relationships/oleObject" Target="../embeddings/oleObject87.bin"/><Relationship Id="rId3" Type="http://schemas.openxmlformats.org/officeDocument/2006/relationships/oleObject" Target="../embeddings/oleObject69.bin"/><Relationship Id="rId21" Type="http://schemas.openxmlformats.org/officeDocument/2006/relationships/oleObject" Target="../embeddings/oleObject78.bin"/><Relationship Id="rId34" Type="http://schemas.openxmlformats.org/officeDocument/2006/relationships/image" Target="../media/image86.emf"/><Relationship Id="rId42" Type="http://schemas.openxmlformats.org/officeDocument/2006/relationships/image" Target="../media/image90.emf"/><Relationship Id="rId7" Type="http://schemas.openxmlformats.org/officeDocument/2006/relationships/oleObject" Target="../embeddings/oleObject71.bin"/><Relationship Id="rId12" Type="http://schemas.openxmlformats.org/officeDocument/2006/relationships/image" Target="../media/image66.emf"/><Relationship Id="rId17" Type="http://schemas.openxmlformats.org/officeDocument/2006/relationships/oleObject" Target="../embeddings/oleObject76.bin"/><Relationship Id="rId25" Type="http://schemas.openxmlformats.org/officeDocument/2006/relationships/oleObject" Target="../embeddings/oleObject80.bin"/><Relationship Id="rId33" Type="http://schemas.openxmlformats.org/officeDocument/2006/relationships/oleObject" Target="../embeddings/oleObject84.bin"/><Relationship Id="rId38" Type="http://schemas.openxmlformats.org/officeDocument/2006/relationships/image" Target="../media/image88.emf"/><Relationship Id="rId46" Type="http://schemas.openxmlformats.org/officeDocument/2006/relationships/image" Target="../media/image92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7.emf"/><Relationship Id="rId20" Type="http://schemas.openxmlformats.org/officeDocument/2006/relationships/image" Target="../media/image79.emf"/><Relationship Id="rId29" Type="http://schemas.openxmlformats.org/officeDocument/2006/relationships/oleObject" Target="../embeddings/oleObject82.bin"/><Relationship Id="rId41" Type="http://schemas.openxmlformats.org/officeDocument/2006/relationships/oleObject" Target="../embeddings/oleObject88.bin"/><Relationship Id="rId1" Type="http://schemas.openxmlformats.org/officeDocument/2006/relationships/vmlDrawing" Target="../drawings/vmlDrawing9.vml"/><Relationship Id="rId6" Type="http://schemas.openxmlformats.org/officeDocument/2006/relationships/image" Target="../media/image74.emf"/><Relationship Id="rId11" Type="http://schemas.openxmlformats.org/officeDocument/2006/relationships/oleObject" Target="../embeddings/oleObject73.bin"/><Relationship Id="rId24" Type="http://schemas.openxmlformats.org/officeDocument/2006/relationships/image" Target="../media/image81.emf"/><Relationship Id="rId32" Type="http://schemas.openxmlformats.org/officeDocument/2006/relationships/image" Target="../media/image85.emf"/><Relationship Id="rId37" Type="http://schemas.openxmlformats.org/officeDocument/2006/relationships/oleObject" Target="../embeddings/oleObject86.bin"/><Relationship Id="rId40" Type="http://schemas.openxmlformats.org/officeDocument/2006/relationships/image" Target="../media/image89.emf"/><Relationship Id="rId45" Type="http://schemas.openxmlformats.org/officeDocument/2006/relationships/oleObject" Target="../embeddings/oleObject90.bin"/><Relationship Id="rId5" Type="http://schemas.openxmlformats.org/officeDocument/2006/relationships/oleObject" Target="../embeddings/oleObject70.bin"/><Relationship Id="rId15" Type="http://schemas.openxmlformats.org/officeDocument/2006/relationships/oleObject" Target="../embeddings/oleObject75.bin"/><Relationship Id="rId23" Type="http://schemas.openxmlformats.org/officeDocument/2006/relationships/oleObject" Target="../embeddings/oleObject79.bin"/><Relationship Id="rId28" Type="http://schemas.openxmlformats.org/officeDocument/2006/relationships/image" Target="../media/image83.emf"/><Relationship Id="rId36" Type="http://schemas.openxmlformats.org/officeDocument/2006/relationships/image" Target="../media/image87.emf"/><Relationship Id="rId10" Type="http://schemas.openxmlformats.org/officeDocument/2006/relationships/image" Target="../media/image75.emf"/><Relationship Id="rId19" Type="http://schemas.openxmlformats.org/officeDocument/2006/relationships/oleObject" Target="../embeddings/oleObject77.bin"/><Relationship Id="rId31" Type="http://schemas.openxmlformats.org/officeDocument/2006/relationships/oleObject" Target="../embeddings/oleObject83.bin"/><Relationship Id="rId44" Type="http://schemas.openxmlformats.org/officeDocument/2006/relationships/image" Target="../media/image91.emf"/><Relationship Id="rId4" Type="http://schemas.openxmlformats.org/officeDocument/2006/relationships/image" Target="../media/image73.emf"/><Relationship Id="rId9" Type="http://schemas.openxmlformats.org/officeDocument/2006/relationships/oleObject" Target="../embeddings/oleObject72.bin"/><Relationship Id="rId14" Type="http://schemas.openxmlformats.org/officeDocument/2006/relationships/image" Target="../media/image76.emf"/><Relationship Id="rId22" Type="http://schemas.openxmlformats.org/officeDocument/2006/relationships/image" Target="../media/image80.emf"/><Relationship Id="rId27" Type="http://schemas.openxmlformats.org/officeDocument/2006/relationships/oleObject" Target="../embeddings/oleObject81.bin"/><Relationship Id="rId30" Type="http://schemas.openxmlformats.org/officeDocument/2006/relationships/image" Target="../media/image84.emf"/><Relationship Id="rId35" Type="http://schemas.openxmlformats.org/officeDocument/2006/relationships/oleObject" Target="../embeddings/oleObject85.bin"/><Relationship Id="rId43" Type="http://schemas.openxmlformats.org/officeDocument/2006/relationships/oleObject" Target="../embeddings/oleObject89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tif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6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3.e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5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2.emf"/><Relationship Id="rId4" Type="http://schemas.openxmlformats.org/officeDocument/2006/relationships/image" Target="../media/image9.e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image" Target="../media/image121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24.e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1.emf"/><Relationship Id="rId1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e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10" Type="http://schemas.openxmlformats.org/officeDocument/2006/relationships/image" Target="../media/image20.emf"/><Relationship Id="rId4" Type="http://schemas.openxmlformats.org/officeDocument/2006/relationships/image" Target="../media/image17.e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2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e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28.emf"/><Relationship Id="rId4" Type="http://schemas.openxmlformats.org/officeDocument/2006/relationships/image" Target="../media/image25.emf"/><Relationship Id="rId9" Type="http://schemas.openxmlformats.org/officeDocument/2006/relationships/oleObject" Target="../embeddings/oleObject2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36.emf"/><Relationship Id="rId18" Type="http://schemas.openxmlformats.org/officeDocument/2006/relationships/oleObject" Target="../embeddings/oleObject37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3.emf"/><Relationship Id="rId12" Type="http://schemas.openxmlformats.org/officeDocument/2006/relationships/oleObject" Target="../embeddings/oleObject34.bin"/><Relationship Id="rId17" Type="http://schemas.openxmlformats.org/officeDocument/2006/relationships/image" Target="../media/image38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36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35.emf"/><Relationship Id="rId5" Type="http://schemas.openxmlformats.org/officeDocument/2006/relationships/image" Target="../media/image32.emf"/><Relationship Id="rId15" Type="http://schemas.openxmlformats.org/officeDocument/2006/relationships/image" Target="../media/image37.emf"/><Relationship Id="rId10" Type="http://schemas.openxmlformats.org/officeDocument/2006/relationships/oleObject" Target="../embeddings/oleObject33.bin"/><Relationship Id="rId19" Type="http://schemas.openxmlformats.org/officeDocument/2006/relationships/image" Target="../media/image39.e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34.emf"/><Relationship Id="rId14" Type="http://schemas.openxmlformats.org/officeDocument/2006/relationships/oleObject" Target="../embeddings/oleObject3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45.emf"/><Relationship Id="rId18" Type="http://schemas.openxmlformats.org/officeDocument/2006/relationships/oleObject" Target="../embeddings/oleObject45.bin"/><Relationship Id="rId26" Type="http://schemas.openxmlformats.org/officeDocument/2006/relationships/oleObject" Target="../embeddings/oleObject49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49.emf"/><Relationship Id="rId7" Type="http://schemas.openxmlformats.org/officeDocument/2006/relationships/image" Target="../media/image42.emf"/><Relationship Id="rId12" Type="http://schemas.openxmlformats.org/officeDocument/2006/relationships/oleObject" Target="../embeddings/oleObject42.bin"/><Relationship Id="rId17" Type="http://schemas.openxmlformats.org/officeDocument/2006/relationships/image" Target="../media/image47.emf"/><Relationship Id="rId25" Type="http://schemas.openxmlformats.org/officeDocument/2006/relationships/image" Target="../media/image51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44.bin"/><Relationship Id="rId20" Type="http://schemas.openxmlformats.org/officeDocument/2006/relationships/oleObject" Target="../embeddings/oleObject46.bin"/><Relationship Id="rId29" Type="http://schemas.openxmlformats.org/officeDocument/2006/relationships/image" Target="../media/image53.emf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44.emf"/><Relationship Id="rId24" Type="http://schemas.openxmlformats.org/officeDocument/2006/relationships/oleObject" Target="../embeddings/oleObject48.bin"/><Relationship Id="rId5" Type="http://schemas.openxmlformats.org/officeDocument/2006/relationships/image" Target="../media/image41.emf"/><Relationship Id="rId15" Type="http://schemas.openxmlformats.org/officeDocument/2006/relationships/image" Target="../media/image46.emf"/><Relationship Id="rId23" Type="http://schemas.openxmlformats.org/officeDocument/2006/relationships/image" Target="../media/image50.emf"/><Relationship Id="rId28" Type="http://schemas.openxmlformats.org/officeDocument/2006/relationships/oleObject" Target="../embeddings/oleObject50.bin"/><Relationship Id="rId10" Type="http://schemas.openxmlformats.org/officeDocument/2006/relationships/oleObject" Target="../embeddings/oleObject41.bin"/><Relationship Id="rId19" Type="http://schemas.openxmlformats.org/officeDocument/2006/relationships/image" Target="../media/image48.emf"/><Relationship Id="rId31" Type="http://schemas.openxmlformats.org/officeDocument/2006/relationships/image" Target="../media/image54.emf"/><Relationship Id="rId4" Type="http://schemas.openxmlformats.org/officeDocument/2006/relationships/oleObject" Target="../embeddings/oleObject38.bin"/><Relationship Id="rId9" Type="http://schemas.openxmlformats.org/officeDocument/2006/relationships/image" Target="../media/image43.emf"/><Relationship Id="rId14" Type="http://schemas.openxmlformats.org/officeDocument/2006/relationships/oleObject" Target="../embeddings/oleObject43.bin"/><Relationship Id="rId22" Type="http://schemas.openxmlformats.org/officeDocument/2006/relationships/oleObject" Target="../embeddings/oleObject47.bin"/><Relationship Id="rId27" Type="http://schemas.openxmlformats.org/officeDocument/2006/relationships/image" Target="../media/image52.emf"/><Relationship Id="rId30" Type="http://schemas.openxmlformats.org/officeDocument/2006/relationships/oleObject" Target="../embeddings/oleObject5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0E4725-6111-CF46-8EB3-E6397C7EDA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Supplementary</a:t>
            </a:r>
            <a:r>
              <a:rPr lang="it-IT" dirty="0"/>
              <a:t> </a:t>
            </a:r>
            <a:r>
              <a:rPr lang="it-IT" dirty="0" err="1"/>
              <a:t>Figures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0F8FA08-B238-8D4E-A8A8-BD8678FBC8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043" y="4802717"/>
            <a:ext cx="6321287" cy="2207683"/>
          </a:xfrm>
        </p:spPr>
        <p:txBody>
          <a:bodyPr/>
          <a:lstStyle/>
          <a:p>
            <a:r>
              <a:rPr lang="it-IT"/>
              <a:t>De Biasi </a:t>
            </a:r>
            <a:r>
              <a:rPr lang="it-IT" dirty="0"/>
              <a:t>et al.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15938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9368A711-1E87-4FF4-8A8A-E07D4B5020BD}"/>
              </a:ext>
            </a:extLst>
          </p:cNvPr>
          <p:cNvSpPr txBox="1"/>
          <p:nvPr/>
        </p:nvSpPr>
        <p:spPr>
          <a:xfrm>
            <a:off x="11151" y="8036004"/>
            <a:ext cx="68356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/>
              <a:t>Supplementary Figure 4.</a:t>
            </a:r>
          </a:p>
          <a:p>
            <a:pPr algn="just"/>
            <a:r>
              <a:rPr lang="en-US" sz="1100" dirty="0"/>
              <a:t>Analysis of the different CD4 T cells populations identified as in panel. The comparison between responders (R, blue circles) and non-responders (NR, red squares) at different treatment timepoints is reported. Data represent individual percentage values (dots), median (center bar) and SEM (upper and lower bars). Statistical analysis by two-way </a:t>
            </a:r>
            <a:r>
              <a:rPr lang="en-US" sz="1100" dirty="0" err="1"/>
              <a:t>Anova</a:t>
            </a:r>
            <a:r>
              <a:rPr lang="en-US" sz="1100" dirty="0"/>
              <a:t> test with Bonferroni correction has been used. TSCM= T cells stem memory; CM= central memory; TM= transitional memory; EM= effector memory.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7FA10E0-C5C2-8C40-AB32-756224697D2A}"/>
              </a:ext>
            </a:extLst>
          </p:cNvPr>
          <p:cNvGrpSpPr/>
          <p:nvPr/>
        </p:nvGrpSpPr>
        <p:grpSpPr>
          <a:xfrm>
            <a:off x="1027688" y="930584"/>
            <a:ext cx="5521459" cy="6228303"/>
            <a:chOff x="1507990" y="1718617"/>
            <a:chExt cx="4555635" cy="5318890"/>
          </a:xfrm>
        </p:grpSpPr>
        <p:sp>
          <p:nvSpPr>
            <p:cNvPr id="18" name="CasellaDiTesto 29">
              <a:extLst>
                <a:ext uri="{FF2B5EF4-FFF2-40B4-BE49-F238E27FC236}">
                  <a16:creationId xmlns:a16="http://schemas.microsoft.com/office/drawing/2014/main" id="{5A21BA61-7139-754E-A725-08B53CFBBF48}"/>
                </a:ext>
              </a:extLst>
            </p:cNvPr>
            <p:cNvSpPr txBox="1"/>
            <p:nvPr/>
          </p:nvSpPr>
          <p:spPr>
            <a:xfrm>
              <a:off x="2956671" y="1718617"/>
              <a:ext cx="1006236" cy="236554"/>
            </a:xfrm>
            <a:prstGeom prst="rect">
              <a:avLst/>
            </a:prstGeom>
            <a:solidFill>
              <a:srgbClr val="FFC000">
                <a:alpha val="3091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CM TREG CD38+</a:t>
              </a:r>
            </a:p>
          </p:txBody>
        </p:sp>
        <p:graphicFrame>
          <p:nvGraphicFramePr>
            <p:cNvPr id="19" name="Oggetto 18">
              <a:extLst>
                <a:ext uri="{FF2B5EF4-FFF2-40B4-BE49-F238E27FC236}">
                  <a16:creationId xmlns:a16="http://schemas.microsoft.com/office/drawing/2014/main" id="{45B00C76-A9DC-C24C-8827-3EF9E3F5F61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4404748"/>
                </p:ext>
              </p:extLst>
            </p:nvPr>
          </p:nvGraphicFramePr>
          <p:xfrm>
            <a:off x="1783046" y="2077598"/>
            <a:ext cx="1574953" cy="10857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3" name="Prism 8" r:id="rId3" imgW="3294302" imgH="2272078" progId="Prism8.Document">
                    <p:embed/>
                  </p:oleObj>
                </mc:Choice>
                <mc:Fallback>
                  <p:oleObj name="Prism 8" r:id="rId3" imgW="3294302" imgH="2272078" progId="Prism8.Document">
                    <p:embed/>
                    <p:pic>
                      <p:nvPicPr>
                        <p:cNvPr id="72" name="Oggetto 71">
                          <a:extLst>
                            <a:ext uri="{FF2B5EF4-FFF2-40B4-BE49-F238E27FC236}">
                              <a16:creationId xmlns:a16="http://schemas.microsoft.com/office/drawing/2014/main" id="{9BAC1F34-18BC-3440-B32E-A167C587FBA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783046" y="2077598"/>
                          <a:ext cx="1574953" cy="108570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5065CEC6-085B-9246-8259-300FF91BB54B}"/>
                </a:ext>
              </a:extLst>
            </p:cNvPr>
            <p:cNvSpPr txBox="1"/>
            <p:nvPr/>
          </p:nvSpPr>
          <p:spPr>
            <a:xfrm rot="16200000">
              <a:off x="3236350" y="2452265"/>
              <a:ext cx="61793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1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Cells</a:t>
              </a:r>
              <a:r>
                <a:rPr lang="it-IT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/µl</a:t>
              </a:r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5A9C5D2B-6255-EE4C-BAA4-A558F45FD82C}"/>
                </a:ext>
              </a:extLst>
            </p:cNvPr>
            <p:cNvSpPr txBox="1"/>
            <p:nvPr/>
          </p:nvSpPr>
          <p:spPr>
            <a:xfrm rot="16200000">
              <a:off x="989732" y="2595348"/>
              <a:ext cx="14446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% </a:t>
              </a:r>
              <a:r>
                <a:rPr lang="it-IT" sz="11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among</a:t>
              </a:r>
              <a:r>
                <a:rPr lang="it-IT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 CD4+ T </a:t>
              </a:r>
              <a:r>
                <a:rPr lang="it-IT" sz="11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Cells</a:t>
              </a:r>
              <a:endParaRPr lang="it-IT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aphicFrame>
          <p:nvGraphicFramePr>
            <p:cNvPr id="22" name="Oggetto 21">
              <a:extLst>
                <a:ext uri="{FF2B5EF4-FFF2-40B4-BE49-F238E27FC236}">
                  <a16:creationId xmlns:a16="http://schemas.microsoft.com/office/drawing/2014/main" id="{92D43E59-D390-C24B-A570-5346A704C35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42109942"/>
                </p:ext>
              </p:extLst>
            </p:nvPr>
          </p:nvGraphicFramePr>
          <p:xfrm>
            <a:off x="3672840" y="2038575"/>
            <a:ext cx="1547578" cy="11247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4" name="Prism 8" r:id="rId5" imgW="3125483" imgH="2272078" progId="Prism8.Document">
                    <p:embed/>
                  </p:oleObj>
                </mc:Choice>
                <mc:Fallback>
                  <p:oleObj name="Prism 8" r:id="rId5" imgW="3125483" imgH="2272078" progId="Prism8.Document">
                    <p:embed/>
                    <p:pic>
                      <p:nvPicPr>
                        <p:cNvPr id="75" name="Oggetto 74">
                          <a:extLst>
                            <a:ext uri="{FF2B5EF4-FFF2-40B4-BE49-F238E27FC236}">
                              <a16:creationId xmlns:a16="http://schemas.microsoft.com/office/drawing/2014/main" id="{D16D99E7-9FF2-4042-A62F-273EF99ABEC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672840" y="2038575"/>
                          <a:ext cx="1547578" cy="112472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ggetto 22">
              <a:extLst>
                <a:ext uri="{FF2B5EF4-FFF2-40B4-BE49-F238E27FC236}">
                  <a16:creationId xmlns:a16="http://schemas.microsoft.com/office/drawing/2014/main" id="{7B861565-5DD4-3041-B883-BFCB5896DE9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91723034"/>
                </p:ext>
              </p:extLst>
            </p:nvPr>
          </p:nvGraphicFramePr>
          <p:xfrm>
            <a:off x="1766162" y="3851258"/>
            <a:ext cx="1529997" cy="1155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5" name="Prism 8" r:id="rId7" imgW="3125483" imgH="2272078" progId="Prism8.Document">
                    <p:embed/>
                  </p:oleObj>
                </mc:Choice>
                <mc:Fallback>
                  <p:oleObj name="Prism 8" r:id="rId7" imgW="3125483" imgH="2272078" progId="Prism8.Document">
                    <p:embed/>
                    <p:pic>
                      <p:nvPicPr>
                        <p:cNvPr id="79" name="Oggetto 78">
                          <a:extLst>
                            <a:ext uri="{FF2B5EF4-FFF2-40B4-BE49-F238E27FC236}">
                              <a16:creationId xmlns:a16="http://schemas.microsoft.com/office/drawing/2014/main" id="{B62FBACF-27F9-544C-BBC7-44A7F8E2135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766162" y="3851258"/>
                          <a:ext cx="1529997" cy="11552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ggetto 23">
              <a:extLst>
                <a:ext uri="{FF2B5EF4-FFF2-40B4-BE49-F238E27FC236}">
                  <a16:creationId xmlns:a16="http://schemas.microsoft.com/office/drawing/2014/main" id="{8384C4A9-4C5D-1C4B-82CD-3C925F00CAB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01879750"/>
                </p:ext>
              </p:extLst>
            </p:nvPr>
          </p:nvGraphicFramePr>
          <p:xfrm>
            <a:off x="1693446" y="5559993"/>
            <a:ext cx="1620581" cy="1110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6" name="Prism 8" r:id="rId9" imgW="3238149" imgH="2291876" progId="Prism8.Document">
                    <p:embed/>
                  </p:oleObj>
                </mc:Choice>
                <mc:Fallback>
                  <p:oleObj name="Prism 8" r:id="rId9" imgW="3238149" imgH="2291876" progId="Prism8.Document">
                    <p:embed/>
                    <p:pic>
                      <p:nvPicPr>
                        <p:cNvPr id="80" name="Oggetto 79">
                          <a:extLst>
                            <a:ext uri="{FF2B5EF4-FFF2-40B4-BE49-F238E27FC236}">
                              <a16:creationId xmlns:a16="http://schemas.microsoft.com/office/drawing/2014/main" id="{E6D6B1BD-89C4-6044-A085-122831F16EB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693446" y="5559993"/>
                          <a:ext cx="1620581" cy="11109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ggetto 24">
              <a:extLst>
                <a:ext uri="{FF2B5EF4-FFF2-40B4-BE49-F238E27FC236}">
                  <a16:creationId xmlns:a16="http://schemas.microsoft.com/office/drawing/2014/main" id="{F948CD69-B7AF-9E4F-B447-3CF7631F79E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80988889"/>
                </p:ext>
              </p:extLst>
            </p:nvPr>
          </p:nvGraphicFramePr>
          <p:xfrm>
            <a:off x="3627209" y="3870421"/>
            <a:ext cx="1636712" cy="1146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7" name="Prism 8" r:id="rId11" imgW="3238149" imgH="2272078" progId="Prism8.Document">
                    <p:embed/>
                  </p:oleObj>
                </mc:Choice>
                <mc:Fallback>
                  <p:oleObj name="Prism 8" r:id="rId11" imgW="3238149" imgH="2272078" progId="Prism8.Document">
                    <p:embed/>
                    <p:pic>
                      <p:nvPicPr>
                        <p:cNvPr id="88" name="Oggetto 87">
                          <a:extLst>
                            <a:ext uri="{FF2B5EF4-FFF2-40B4-BE49-F238E27FC236}">
                              <a16:creationId xmlns:a16="http://schemas.microsoft.com/office/drawing/2014/main" id="{457A7893-CD5F-A740-97A2-5DBD0D2F8C4B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627209" y="3870421"/>
                          <a:ext cx="1636712" cy="1146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ggetto 25">
              <a:extLst>
                <a:ext uri="{FF2B5EF4-FFF2-40B4-BE49-F238E27FC236}">
                  <a16:creationId xmlns:a16="http://schemas.microsoft.com/office/drawing/2014/main" id="{B1104F09-BB33-8C4A-9A07-E27758DB76F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5566111"/>
                </p:ext>
              </p:extLst>
            </p:nvPr>
          </p:nvGraphicFramePr>
          <p:xfrm>
            <a:off x="3648164" y="5530946"/>
            <a:ext cx="1662112" cy="1165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8" name="Prism 8" r:id="rId13" imgW="3238149" imgH="2272078" progId="Prism8.Document">
                    <p:embed/>
                  </p:oleObj>
                </mc:Choice>
                <mc:Fallback>
                  <p:oleObj name="Prism 8" r:id="rId13" imgW="3238149" imgH="2272078" progId="Prism8.Document">
                    <p:embed/>
                    <p:pic>
                      <p:nvPicPr>
                        <p:cNvPr id="89" name="Oggetto 88">
                          <a:extLst>
                            <a:ext uri="{FF2B5EF4-FFF2-40B4-BE49-F238E27FC236}">
                              <a16:creationId xmlns:a16="http://schemas.microsoft.com/office/drawing/2014/main" id="{E265BDB9-BA70-D54A-BF8F-B329ED090E4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648164" y="5530946"/>
                          <a:ext cx="1662112" cy="11652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4EE75A5C-C0EF-704E-9F05-024823212AE1}"/>
                </a:ext>
              </a:extLst>
            </p:cNvPr>
            <p:cNvSpPr txBox="1"/>
            <p:nvPr/>
          </p:nvSpPr>
          <p:spPr>
            <a:xfrm rot="16200000">
              <a:off x="3211310" y="4318148"/>
              <a:ext cx="61793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1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Cells</a:t>
              </a:r>
              <a:r>
                <a:rPr lang="it-IT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/µl</a:t>
              </a:r>
            </a:p>
          </p:txBody>
        </p: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8D2FACAB-CB98-6649-90EF-FA6D4B2EDAB2}"/>
                </a:ext>
              </a:extLst>
            </p:cNvPr>
            <p:cNvSpPr txBox="1"/>
            <p:nvPr/>
          </p:nvSpPr>
          <p:spPr>
            <a:xfrm rot="16200000">
              <a:off x="3210452" y="6016094"/>
              <a:ext cx="61793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1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Cells</a:t>
              </a:r>
              <a:r>
                <a:rPr lang="it-IT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/µl</a:t>
              </a:r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1A12346C-487D-034D-8AA4-F86B0BABB098}"/>
                </a:ext>
              </a:extLst>
            </p:cNvPr>
            <p:cNvSpPr txBox="1"/>
            <p:nvPr/>
          </p:nvSpPr>
          <p:spPr>
            <a:xfrm rot="16200000">
              <a:off x="916482" y="4307766"/>
              <a:ext cx="14446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% </a:t>
              </a:r>
              <a:r>
                <a:rPr lang="it-IT" sz="11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among</a:t>
              </a:r>
              <a:r>
                <a:rPr lang="it-IT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 CD4+ T </a:t>
              </a:r>
              <a:r>
                <a:rPr lang="it-IT" sz="11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Cells</a:t>
              </a:r>
              <a:endParaRPr lang="it-IT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1BDE4B7F-A1FF-BB4C-B847-47C0CF5F6D35}"/>
                </a:ext>
              </a:extLst>
            </p:cNvPr>
            <p:cNvSpPr txBox="1"/>
            <p:nvPr/>
          </p:nvSpPr>
          <p:spPr>
            <a:xfrm rot="16200000">
              <a:off x="917122" y="5984321"/>
              <a:ext cx="14446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% </a:t>
              </a:r>
              <a:r>
                <a:rPr lang="it-IT" sz="11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among</a:t>
              </a:r>
              <a:r>
                <a:rPr lang="it-IT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 CD4+ T </a:t>
              </a:r>
              <a:r>
                <a:rPr lang="it-IT" sz="11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Cells</a:t>
              </a:r>
              <a:endParaRPr lang="it-IT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DFB1E799-D7D3-8F4D-802C-91A75DF1488E}"/>
                </a:ext>
              </a:extLst>
            </p:cNvPr>
            <p:cNvSpPr txBox="1"/>
            <p:nvPr/>
          </p:nvSpPr>
          <p:spPr>
            <a:xfrm>
              <a:off x="2821345" y="3459796"/>
              <a:ext cx="1244464" cy="236554"/>
            </a:xfrm>
            <a:prstGeom prst="rect">
              <a:avLst/>
            </a:prstGeom>
            <a:solidFill>
              <a:srgbClr val="FFC000">
                <a:alpha val="3091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TM ACTIVATED PD1+</a:t>
              </a:r>
            </a:p>
          </p:txBody>
        </p:sp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B7C7217B-F756-1F4E-818A-7C199D4BB766}"/>
                </a:ext>
              </a:extLst>
            </p:cNvPr>
            <p:cNvSpPr txBox="1"/>
            <p:nvPr/>
          </p:nvSpPr>
          <p:spPr>
            <a:xfrm>
              <a:off x="2993095" y="5182574"/>
              <a:ext cx="1030572" cy="236554"/>
            </a:xfrm>
            <a:prstGeom prst="rect">
              <a:avLst/>
            </a:prstGeom>
            <a:solidFill>
              <a:srgbClr val="FFC000">
                <a:alpha val="3091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EM  PD1+ CD57+</a:t>
              </a:r>
            </a:p>
          </p:txBody>
        </p:sp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35E57B42-AB96-BA45-B58B-BFA4205223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644413" y="6225032"/>
              <a:ext cx="419212" cy="461665"/>
              <a:chOff x="4603528" y="8144867"/>
              <a:chExt cx="479297" cy="527835"/>
            </a:xfrm>
          </p:grpSpPr>
          <p:grpSp>
            <p:nvGrpSpPr>
              <p:cNvPr id="34" name="Gruppo 33">
                <a:extLst>
                  <a:ext uri="{FF2B5EF4-FFF2-40B4-BE49-F238E27FC236}">
                    <a16:creationId xmlns:a16="http://schemas.microsoft.com/office/drawing/2014/main" id="{63415632-774A-A44D-A1E0-3D5622A2E03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603528" y="8259597"/>
                <a:ext cx="102427" cy="279756"/>
                <a:chOff x="6699607" y="8412354"/>
                <a:chExt cx="186231" cy="508639"/>
              </a:xfrm>
            </p:grpSpPr>
            <p:sp>
              <p:nvSpPr>
                <p:cNvPr id="36" name="Rettangolo 35">
                  <a:extLst>
                    <a:ext uri="{FF2B5EF4-FFF2-40B4-BE49-F238E27FC236}">
                      <a16:creationId xmlns:a16="http://schemas.microsoft.com/office/drawing/2014/main" id="{496D8639-5277-3541-B6B5-05E4A093E62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11668" y="8746823"/>
                  <a:ext cx="174170" cy="174170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1200" dirty="0"/>
                </a:p>
              </p:txBody>
            </p:sp>
            <p:sp>
              <p:nvSpPr>
                <p:cNvPr id="37" name="Ovale 36">
                  <a:extLst>
                    <a:ext uri="{FF2B5EF4-FFF2-40B4-BE49-F238E27FC236}">
                      <a16:creationId xmlns:a16="http://schemas.microsoft.com/office/drawing/2014/main" id="{B28B34AE-453E-1142-B313-CDA99500018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99607" y="8412354"/>
                  <a:ext cx="174172" cy="17417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1200" dirty="0"/>
                </a:p>
              </p:txBody>
            </p:sp>
          </p:grpSp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B6F58CAF-FF77-0D43-A795-D32EA0D7D4F9}"/>
                  </a:ext>
                </a:extLst>
              </p:cNvPr>
              <p:cNvSpPr txBox="1"/>
              <p:nvPr/>
            </p:nvSpPr>
            <p:spPr>
              <a:xfrm>
                <a:off x="4662757" y="8144867"/>
                <a:ext cx="420068" cy="5278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 err="1"/>
                  <a:t>R</a:t>
                </a:r>
                <a:endParaRPr lang="it-IT" sz="1200" dirty="0"/>
              </a:p>
              <a:p>
                <a:r>
                  <a:rPr lang="it-IT" sz="1200" dirty="0"/>
                  <a:t>NR</a:t>
                </a:r>
              </a:p>
            </p:txBody>
          </p:sp>
        </p:grp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600B8FF1-16C5-A94C-BCCF-DF1A3258663A}"/>
                </a:ext>
              </a:extLst>
            </p:cNvPr>
            <p:cNvSpPr txBox="1"/>
            <p:nvPr/>
          </p:nvSpPr>
          <p:spPr>
            <a:xfrm>
              <a:off x="2843751" y="6721935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T7</a:t>
              </a:r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09BDDB5A-5C60-044B-B9FE-108F0EC4D6F7}"/>
                </a:ext>
              </a:extLst>
            </p:cNvPr>
            <p:cNvSpPr txBox="1"/>
            <p:nvPr/>
          </p:nvSpPr>
          <p:spPr>
            <a:xfrm>
              <a:off x="2407526" y="6729730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T2</a:t>
              </a:r>
            </a:p>
          </p:txBody>
        </p:sp>
        <p:sp>
          <p:nvSpPr>
            <p:cNvPr id="46" name="CasellaDiTesto 45">
              <a:extLst>
                <a:ext uri="{FF2B5EF4-FFF2-40B4-BE49-F238E27FC236}">
                  <a16:creationId xmlns:a16="http://schemas.microsoft.com/office/drawing/2014/main" id="{22B3578F-8A5F-1C49-AADF-F166403BD874}"/>
                </a:ext>
              </a:extLst>
            </p:cNvPr>
            <p:cNvSpPr txBox="1"/>
            <p:nvPr/>
          </p:nvSpPr>
          <p:spPr>
            <a:xfrm>
              <a:off x="1923172" y="6721935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T0</a:t>
              </a:r>
            </a:p>
          </p:txBody>
        </p:sp>
        <p:sp>
          <p:nvSpPr>
            <p:cNvPr id="47" name="CasellaDiTesto 46">
              <a:extLst>
                <a:ext uri="{FF2B5EF4-FFF2-40B4-BE49-F238E27FC236}">
                  <a16:creationId xmlns:a16="http://schemas.microsoft.com/office/drawing/2014/main" id="{2F885DB7-8463-C548-907B-391966B7F531}"/>
                </a:ext>
              </a:extLst>
            </p:cNvPr>
            <p:cNvSpPr txBox="1"/>
            <p:nvPr/>
          </p:nvSpPr>
          <p:spPr>
            <a:xfrm>
              <a:off x="4834954" y="6701088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T7</a:t>
              </a:r>
            </a:p>
          </p:txBody>
        </p: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C161724A-263E-694B-A7CD-19DD52D73CCA}"/>
                </a:ext>
              </a:extLst>
            </p:cNvPr>
            <p:cNvSpPr txBox="1"/>
            <p:nvPr/>
          </p:nvSpPr>
          <p:spPr>
            <a:xfrm>
              <a:off x="4398729" y="6708883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T2</a:t>
              </a:r>
            </a:p>
          </p:txBody>
        </p:sp>
        <p:sp>
          <p:nvSpPr>
            <p:cNvPr id="49" name="CasellaDiTesto 48">
              <a:extLst>
                <a:ext uri="{FF2B5EF4-FFF2-40B4-BE49-F238E27FC236}">
                  <a16:creationId xmlns:a16="http://schemas.microsoft.com/office/drawing/2014/main" id="{5ED7B096-27A9-2140-807C-252C16EA0AFE}"/>
                </a:ext>
              </a:extLst>
            </p:cNvPr>
            <p:cNvSpPr txBox="1"/>
            <p:nvPr/>
          </p:nvSpPr>
          <p:spPr>
            <a:xfrm>
              <a:off x="3914375" y="6701088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T0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0208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13DF74E-0499-447F-99CB-A5FFC9225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67" y="1456235"/>
            <a:ext cx="6236466" cy="5115035"/>
          </a:xfrm>
          <a:prstGeom prst="rect">
            <a:avLst/>
          </a:prstGeom>
        </p:spPr>
      </p:pic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9368A711-1E87-4FF4-8A8A-E07D4B5020BD}"/>
              </a:ext>
            </a:extLst>
          </p:cNvPr>
          <p:cNvSpPr txBox="1"/>
          <p:nvPr/>
        </p:nvSpPr>
        <p:spPr>
          <a:xfrm>
            <a:off x="19454" y="8338805"/>
            <a:ext cx="6932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/>
              <a:t>Supplementary Figure 5.</a:t>
            </a:r>
          </a:p>
          <a:p>
            <a:pPr algn="just"/>
            <a:r>
              <a:rPr lang="en-US" sz="1100" dirty="0"/>
              <a:t>CD8+ T cells UMAP graphs colored by the expression of 11 markers (CD45RA, CD28, CCR7, PD1, CD57, CD127, CD25, CD38, HLA-DR, CD27, CD95) used for PBMC phenotyping. </a:t>
            </a:r>
            <a:r>
              <a:rPr lang="en-GB" sz="1100" dirty="0"/>
              <a:t>Marker expression varying from blue/violet for lower expression to yellow for higher expression.</a:t>
            </a:r>
            <a:r>
              <a:rPr lang="en-IT" sz="1100" dirty="0"/>
              <a:t> </a:t>
            </a:r>
            <a:endParaRPr lang="it-IT" sz="1100" dirty="0"/>
          </a:p>
        </p:txBody>
      </p: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B43C15FC-6906-41E5-ACDC-AFBBD79245CF}"/>
              </a:ext>
            </a:extLst>
          </p:cNvPr>
          <p:cNvGrpSpPr/>
          <p:nvPr/>
        </p:nvGrpSpPr>
        <p:grpSpPr>
          <a:xfrm>
            <a:off x="19454" y="5591015"/>
            <a:ext cx="1218851" cy="1192308"/>
            <a:chOff x="76589" y="4182186"/>
            <a:chExt cx="1218851" cy="1192308"/>
          </a:xfrm>
        </p:grpSpPr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F6CD0BF4-D412-4F20-9F6A-37C80A7AA2EB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770E04BB-C25F-4668-953D-E44E9E3DAAE5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43" name="Connettore 2 42">
              <a:extLst>
                <a:ext uri="{FF2B5EF4-FFF2-40B4-BE49-F238E27FC236}">
                  <a16:creationId xmlns:a16="http://schemas.microsoft.com/office/drawing/2014/main" id="{B7B23DAA-10D9-4B2A-8863-8117830284F9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>
              <a:extLst>
                <a:ext uri="{FF2B5EF4-FFF2-40B4-BE49-F238E27FC236}">
                  <a16:creationId xmlns:a16="http://schemas.microsoft.com/office/drawing/2014/main" id="{AADEF262-ECB1-4ED6-A68B-1DD5C2F805BB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717C791-D6DD-4B88-BA97-A91330640D3E}"/>
              </a:ext>
            </a:extLst>
          </p:cNvPr>
          <p:cNvSpPr txBox="1"/>
          <p:nvPr/>
        </p:nvSpPr>
        <p:spPr>
          <a:xfrm>
            <a:off x="2175160" y="420474"/>
            <a:ext cx="2604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CD8+ markers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7D97B66A-5F4D-43FE-BE25-848A67A7A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9796" y="5221216"/>
            <a:ext cx="757437" cy="131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134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E7E17E06-71E3-4617-89A3-0453D58AE7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991397"/>
              </p:ext>
            </p:extLst>
          </p:nvPr>
        </p:nvGraphicFramePr>
        <p:xfrm>
          <a:off x="1947560" y="1383913"/>
          <a:ext cx="1266538" cy="9468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1" name="Prism 8" r:id="rId4" imgW="3125483" imgH="2272078" progId="Prism8.Document">
                  <p:embed/>
                </p:oleObj>
              </mc:Choice>
              <mc:Fallback>
                <p:oleObj name="Prism 8" r:id="rId4" imgW="3125483" imgH="2272078" progId="Prism8.Document">
                  <p:embed/>
                  <p:pic>
                    <p:nvPicPr>
                      <p:cNvPr id="5" name="Oggetto 4">
                        <a:extLst>
                          <a:ext uri="{FF2B5EF4-FFF2-40B4-BE49-F238E27FC236}">
                            <a16:creationId xmlns:a16="http://schemas.microsoft.com/office/drawing/2014/main" id="{E7E17E06-71E3-4617-89A3-0453D58AE7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47560" y="1383913"/>
                        <a:ext cx="1266538" cy="9468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Ovale 18">
            <a:extLst>
              <a:ext uri="{FF2B5EF4-FFF2-40B4-BE49-F238E27FC236}">
                <a16:creationId xmlns:a16="http://schemas.microsoft.com/office/drawing/2014/main" id="{AE4B7A89-FCE0-9640-A9EA-2B92AD0A8B09}"/>
              </a:ext>
            </a:extLst>
          </p:cNvPr>
          <p:cNvSpPr>
            <a:spLocks noChangeAspect="1"/>
          </p:cNvSpPr>
          <p:nvPr/>
        </p:nvSpPr>
        <p:spPr>
          <a:xfrm>
            <a:off x="6081731" y="8172434"/>
            <a:ext cx="87965" cy="87965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9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DF3E002-89C1-6141-90C5-BC4FAE014081}"/>
              </a:ext>
            </a:extLst>
          </p:cNvPr>
          <p:cNvSpPr txBox="1"/>
          <p:nvPr/>
        </p:nvSpPr>
        <p:spPr>
          <a:xfrm>
            <a:off x="6143939" y="8114656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err="1"/>
              <a:t>R</a:t>
            </a:r>
            <a:endParaRPr lang="it-IT" sz="900" dirty="0"/>
          </a:p>
          <a:p>
            <a:r>
              <a:rPr lang="it-IT" sz="900" dirty="0"/>
              <a:t>NR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0E627FB-B79C-ED4E-B2CD-C9F75A766A4E}"/>
              </a:ext>
            </a:extLst>
          </p:cNvPr>
          <p:cNvSpPr/>
          <p:nvPr/>
        </p:nvSpPr>
        <p:spPr>
          <a:xfrm>
            <a:off x="6090888" y="8329098"/>
            <a:ext cx="87965" cy="864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84" name="CasellaDiTesto 38">
            <a:extLst>
              <a:ext uri="{FF2B5EF4-FFF2-40B4-BE49-F238E27FC236}">
                <a16:creationId xmlns:a16="http://schemas.microsoft.com/office/drawing/2014/main" id="{6A3FADC2-BAC9-CA4E-BCFF-CA1D7FD4062D}"/>
              </a:ext>
            </a:extLst>
          </p:cNvPr>
          <p:cNvSpPr txBox="1"/>
          <p:nvPr/>
        </p:nvSpPr>
        <p:spPr>
          <a:xfrm>
            <a:off x="2229685" y="4240846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T0</a:t>
            </a:r>
          </a:p>
        </p:txBody>
      </p:sp>
      <p:sp>
        <p:nvSpPr>
          <p:cNvPr id="85" name="CasellaDiTesto 41">
            <a:extLst>
              <a:ext uri="{FF2B5EF4-FFF2-40B4-BE49-F238E27FC236}">
                <a16:creationId xmlns:a16="http://schemas.microsoft.com/office/drawing/2014/main" id="{D5A50775-CD7A-8349-A91B-F894C1F211C9}"/>
              </a:ext>
            </a:extLst>
          </p:cNvPr>
          <p:cNvSpPr txBox="1"/>
          <p:nvPr/>
        </p:nvSpPr>
        <p:spPr>
          <a:xfrm>
            <a:off x="2630420" y="4240846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T2</a:t>
            </a:r>
          </a:p>
        </p:txBody>
      </p:sp>
      <p:sp>
        <p:nvSpPr>
          <p:cNvPr id="86" name="CasellaDiTesto 42">
            <a:extLst>
              <a:ext uri="{FF2B5EF4-FFF2-40B4-BE49-F238E27FC236}">
                <a16:creationId xmlns:a16="http://schemas.microsoft.com/office/drawing/2014/main" id="{9ABF7C50-E960-A047-8954-AEA9D50C929C}"/>
              </a:ext>
            </a:extLst>
          </p:cNvPr>
          <p:cNvSpPr txBox="1"/>
          <p:nvPr/>
        </p:nvSpPr>
        <p:spPr>
          <a:xfrm>
            <a:off x="3039502" y="4240846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T7</a:t>
            </a:r>
          </a:p>
        </p:txBody>
      </p:sp>
      <p:graphicFrame>
        <p:nvGraphicFramePr>
          <p:cNvPr id="40" name="Oggetto 39">
            <a:extLst>
              <a:ext uri="{FF2B5EF4-FFF2-40B4-BE49-F238E27FC236}">
                <a16:creationId xmlns:a16="http://schemas.microsoft.com/office/drawing/2014/main" id="{F5A4D042-C5D7-4462-B6A0-ADE42830EB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361298"/>
              </p:ext>
            </p:extLst>
          </p:nvPr>
        </p:nvGraphicFramePr>
        <p:xfrm>
          <a:off x="295966" y="1337067"/>
          <a:ext cx="1369082" cy="1029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2" name="Prism 8" r:id="rId6" imgW="3238149" imgH="2272078" progId="Prism8.Document">
                  <p:embed/>
                </p:oleObj>
              </mc:Choice>
              <mc:Fallback>
                <p:oleObj name="Prism 8" r:id="rId6" imgW="3238149" imgH="2272078" progId="Prism8.Document">
                  <p:embed/>
                  <p:pic>
                    <p:nvPicPr>
                      <p:cNvPr id="40" name="Oggetto 39">
                        <a:extLst>
                          <a:ext uri="{FF2B5EF4-FFF2-40B4-BE49-F238E27FC236}">
                            <a16:creationId xmlns:a16="http://schemas.microsoft.com/office/drawing/2014/main" id="{F5A4D042-C5D7-4462-B6A0-ADE42830EB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5966" y="1337067"/>
                        <a:ext cx="1369082" cy="10290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ggetto 47">
            <a:extLst>
              <a:ext uri="{FF2B5EF4-FFF2-40B4-BE49-F238E27FC236}">
                <a16:creationId xmlns:a16="http://schemas.microsoft.com/office/drawing/2014/main" id="{264F05C4-FA8C-4F79-B134-BC8D3B969F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08698"/>
              </p:ext>
            </p:extLst>
          </p:nvPr>
        </p:nvGraphicFramePr>
        <p:xfrm>
          <a:off x="2049719" y="3194128"/>
          <a:ext cx="1342077" cy="1102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3" name="Prism 8" r:id="rId8" imgW="3238149" imgH="2604322" progId="Prism8.Document">
                  <p:embed/>
                </p:oleObj>
              </mc:Choice>
              <mc:Fallback>
                <p:oleObj name="Prism 8" r:id="rId8" imgW="3238149" imgH="2604322" progId="Prism8.Document">
                  <p:embed/>
                  <p:pic>
                    <p:nvPicPr>
                      <p:cNvPr id="48" name="Oggetto 47">
                        <a:extLst>
                          <a:ext uri="{FF2B5EF4-FFF2-40B4-BE49-F238E27FC236}">
                            <a16:creationId xmlns:a16="http://schemas.microsoft.com/office/drawing/2014/main" id="{264F05C4-FA8C-4F79-B134-BC8D3B969F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049719" y="3194128"/>
                        <a:ext cx="1342077" cy="1102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ggetto 51">
            <a:extLst>
              <a:ext uri="{FF2B5EF4-FFF2-40B4-BE49-F238E27FC236}">
                <a16:creationId xmlns:a16="http://schemas.microsoft.com/office/drawing/2014/main" id="{90DED7AF-6CC2-4CB7-97DC-67C019DB16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5102583"/>
              </p:ext>
            </p:extLst>
          </p:nvPr>
        </p:nvGraphicFramePr>
        <p:xfrm>
          <a:off x="3879356" y="3285624"/>
          <a:ext cx="1299203" cy="9852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4" name="Prism 8" r:id="rId10" imgW="3125483" imgH="2272078" progId="Prism8.Document">
                  <p:embed/>
                </p:oleObj>
              </mc:Choice>
              <mc:Fallback>
                <p:oleObj name="Prism 8" r:id="rId10" imgW="3125483" imgH="2272078" progId="Prism8.Document">
                  <p:embed/>
                  <p:pic>
                    <p:nvPicPr>
                      <p:cNvPr id="52" name="Oggetto 51">
                        <a:extLst>
                          <a:ext uri="{FF2B5EF4-FFF2-40B4-BE49-F238E27FC236}">
                            <a16:creationId xmlns:a16="http://schemas.microsoft.com/office/drawing/2014/main" id="{90DED7AF-6CC2-4CB7-97DC-67C019DB16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879356" y="3285624"/>
                        <a:ext cx="1299203" cy="9852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ggetto 16">
            <a:extLst>
              <a:ext uri="{FF2B5EF4-FFF2-40B4-BE49-F238E27FC236}">
                <a16:creationId xmlns:a16="http://schemas.microsoft.com/office/drawing/2014/main" id="{2F74A63B-21B2-424B-A4B1-C27EB36C01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3020704"/>
              </p:ext>
            </p:extLst>
          </p:nvPr>
        </p:nvGraphicFramePr>
        <p:xfrm>
          <a:off x="5410871" y="3244724"/>
          <a:ext cx="1447129" cy="1015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5" name="Prism 8" r:id="rId12" imgW="3238149" imgH="2272078" progId="Prism8.Document">
                  <p:embed/>
                </p:oleObj>
              </mc:Choice>
              <mc:Fallback>
                <p:oleObj name="Prism 8" r:id="rId12" imgW="3238149" imgH="2272078" progId="Prism8.Document">
                  <p:embed/>
                  <p:pic>
                    <p:nvPicPr>
                      <p:cNvPr id="17" name="Oggetto 16">
                        <a:extLst>
                          <a:ext uri="{FF2B5EF4-FFF2-40B4-BE49-F238E27FC236}">
                            <a16:creationId xmlns:a16="http://schemas.microsoft.com/office/drawing/2014/main" id="{2F74A63B-21B2-424B-A4B1-C27EB36C01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410871" y="3244724"/>
                        <a:ext cx="1447129" cy="10159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" name="CasellaDiTesto 112">
            <a:extLst>
              <a:ext uri="{FF2B5EF4-FFF2-40B4-BE49-F238E27FC236}">
                <a16:creationId xmlns:a16="http://schemas.microsoft.com/office/drawing/2014/main" id="{912FF505-DE9A-4018-A99F-DCB4981D5A07}"/>
              </a:ext>
            </a:extLst>
          </p:cNvPr>
          <p:cNvSpPr txBox="1"/>
          <p:nvPr/>
        </p:nvSpPr>
        <p:spPr>
          <a:xfrm rot="16200000">
            <a:off x="5049158" y="3655154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118" name="CasellaDiTesto 117">
            <a:extLst>
              <a:ext uri="{FF2B5EF4-FFF2-40B4-BE49-F238E27FC236}">
                <a16:creationId xmlns:a16="http://schemas.microsoft.com/office/drawing/2014/main" id="{E174F552-4B14-4B5C-B26A-D06EB1395F14}"/>
              </a:ext>
            </a:extLst>
          </p:cNvPr>
          <p:cNvSpPr txBox="1"/>
          <p:nvPr/>
        </p:nvSpPr>
        <p:spPr>
          <a:xfrm rot="16200000">
            <a:off x="1183598" y="1784733"/>
            <a:ext cx="13452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CasellaDiTesto 123">
            <a:extLst>
              <a:ext uri="{FF2B5EF4-FFF2-40B4-BE49-F238E27FC236}">
                <a16:creationId xmlns:a16="http://schemas.microsoft.com/office/drawing/2014/main" id="{0F124E58-6ECB-49C3-8826-C80BEE221AF5}"/>
              </a:ext>
            </a:extLst>
          </p:cNvPr>
          <p:cNvSpPr txBox="1"/>
          <p:nvPr/>
        </p:nvSpPr>
        <p:spPr>
          <a:xfrm rot="16200000">
            <a:off x="-444388" y="1830225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CasellaDiTesto 124">
            <a:extLst>
              <a:ext uri="{FF2B5EF4-FFF2-40B4-BE49-F238E27FC236}">
                <a16:creationId xmlns:a16="http://schemas.microsoft.com/office/drawing/2014/main" id="{596C065F-AB5E-47C1-9B89-F26C050D0127}"/>
              </a:ext>
            </a:extLst>
          </p:cNvPr>
          <p:cNvSpPr txBox="1"/>
          <p:nvPr/>
        </p:nvSpPr>
        <p:spPr>
          <a:xfrm rot="16200000">
            <a:off x="-421055" y="3801111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CasellaDiTesto 126">
            <a:extLst>
              <a:ext uri="{FF2B5EF4-FFF2-40B4-BE49-F238E27FC236}">
                <a16:creationId xmlns:a16="http://schemas.microsoft.com/office/drawing/2014/main" id="{FB80A03D-66D4-43AB-BDF4-C63BB6D045F5}"/>
              </a:ext>
            </a:extLst>
          </p:cNvPr>
          <p:cNvSpPr txBox="1"/>
          <p:nvPr/>
        </p:nvSpPr>
        <p:spPr>
          <a:xfrm rot="16200000">
            <a:off x="1289850" y="3715250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CasellaDiTesto 127">
            <a:extLst>
              <a:ext uri="{FF2B5EF4-FFF2-40B4-BE49-F238E27FC236}">
                <a16:creationId xmlns:a16="http://schemas.microsoft.com/office/drawing/2014/main" id="{CD2AD309-2AD3-4231-96F0-B3D620EDDB92}"/>
              </a:ext>
            </a:extLst>
          </p:cNvPr>
          <p:cNvSpPr txBox="1"/>
          <p:nvPr/>
        </p:nvSpPr>
        <p:spPr>
          <a:xfrm rot="16200000">
            <a:off x="3102785" y="3756907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35E038B3-693C-41B2-8302-FE0A026189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9950457"/>
              </p:ext>
            </p:extLst>
          </p:nvPr>
        </p:nvGraphicFramePr>
        <p:xfrm>
          <a:off x="296844" y="3400530"/>
          <a:ext cx="1376478" cy="932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6" name="Prism 8" r:id="rId14" imgW="3238149" imgH="2265958" progId="Prism8.Document">
                  <p:embed/>
                </p:oleObj>
              </mc:Choice>
              <mc:Fallback>
                <p:oleObj name="Prism 8" r:id="rId14" imgW="3238149" imgH="2265958" progId="Prism8.Document">
                  <p:embed/>
                  <p:pic>
                    <p:nvPicPr>
                      <p:cNvPr id="2" name="Oggetto 1">
                        <a:extLst>
                          <a:ext uri="{FF2B5EF4-FFF2-40B4-BE49-F238E27FC236}">
                            <a16:creationId xmlns:a16="http://schemas.microsoft.com/office/drawing/2014/main" id="{35E038B3-693C-41B2-8302-FE0A026189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96844" y="3400530"/>
                        <a:ext cx="1376478" cy="9323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CasellaDiTesto 38">
            <a:extLst>
              <a:ext uri="{FF2B5EF4-FFF2-40B4-BE49-F238E27FC236}">
                <a16:creationId xmlns:a16="http://schemas.microsoft.com/office/drawing/2014/main" id="{C602AE84-95E7-D04F-B901-37F0FD24B594}"/>
              </a:ext>
            </a:extLst>
          </p:cNvPr>
          <p:cNvSpPr txBox="1"/>
          <p:nvPr/>
        </p:nvSpPr>
        <p:spPr>
          <a:xfrm>
            <a:off x="4033593" y="423048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T0</a:t>
            </a:r>
          </a:p>
        </p:txBody>
      </p:sp>
      <p:sp>
        <p:nvSpPr>
          <p:cNvPr id="81" name="CasellaDiTesto 41">
            <a:extLst>
              <a:ext uri="{FF2B5EF4-FFF2-40B4-BE49-F238E27FC236}">
                <a16:creationId xmlns:a16="http://schemas.microsoft.com/office/drawing/2014/main" id="{9A61C880-582F-7646-8B5C-2CCC05AE48C7}"/>
              </a:ext>
            </a:extLst>
          </p:cNvPr>
          <p:cNvSpPr txBox="1"/>
          <p:nvPr/>
        </p:nvSpPr>
        <p:spPr>
          <a:xfrm>
            <a:off x="4387863" y="4207694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T2</a:t>
            </a:r>
          </a:p>
        </p:txBody>
      </p:sp>
      <p:sp>
        <p:nvSpPr>
          <p:cNvPr id="82" name="CasellaDiTesto 42">
            <a:extLst>
              <a:ext uri="{FF2B5EF4-FFF2-40B4-BE49-F238E27FC236}">
                <a16:creationId xmlns:a16="http://schemas.microsoft.com/office/drawing/2014/main" id="{691A0003-9ABE-0249-BE4B-396B7E590A30}"/>
              </a:ext>
            </a:extLst>
          </p:cNvPr>
          <p:cNvSpPr txBox="1"/>
          <p:nvPr/>
        </p:nvSpPr>
        <p:spPr>
          <a:xfrm>
            <a:off x="4783497" y="4207694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T7</a:t>
            </a:r>
          </a:p>
        </p:txBody>
      </p:sp>
      <p:sp>
        <p:nvSpPr>
          <p:cNvPr id="83" name="CasellaDiTesto 38">
            <a:extLst>
              <a:ext uri="{FF2B5EF4-FFF2-40B4-BE49-F238E27FC236}">
                <a16:creationId xmlns:a16="http://schemas.microsoft.com/office/drawing/2014/main" id="{B25D1FFB-4449-CF44-A86F-8A27AFE340A7}"/>
              </a:ext>
            </a:extLst>
          </p:cNvPr>
          <p:cNvSpPr txBox="1"/>
          <p:nvPr/>
        </p:nvSpPr>
        <p:spPr>
          <a:xfrm>
            <a:off x="5625354" y="4207694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T0</a:t>
            </a:r>
          </a:p>
        </p:txBody>
      </p:sp>
      <p:sp>
        <p:nvSpPr>
          <p:cNvPr id="90" name="CasellaDiTesto 41">
            <a:extLst>
              <a:ext uri="{FF2B5EF4-FFF2-40B4-BE49-F238E27FC236}">
                <a16:creationId xmlns:a16="http://schemas.microsoft.com/office/drawing/2014/main" id="{244C1C97-51BC-D440-8119-B20B8A93AF4A}"/>
              </a:ext>
            </a:extLst>
          </p:cNvPr>
          <p:cNvSpPr txBox="1"/>
          <p:nvPr/>
        </p:nvSpPr>
        <p:spPr>
          <a:xfrm>
            <a:off x="6066433" y="4207694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T2</a:t>
            </a:r>
          </a:p>
        </p:txBody>
      </p:sp>
      <p:sp>
        <p:nvSpPr>
          <p:cNvPr id="91" name="CasellaDiTesto 42">
            <a:extLst>
              <a:ext uri="{FF2B5EF4-FFF2-40B4-BE49-F238E27FC236}">
                <a16:creationId xmlns:a16="http://schemas.microsoft.com/office/drawing/2014/main" id="{F06B1C7D-534B-A545-A8E3-C839A95BBE09}"/>
              </a:ext>
            </a:extLst>
          </p:cNvPr>
          <p:cNvSpPr txBox="1"/>
          <p:nvPr/>
        </p:nvSpPr>
        <p:spPr>
          <a:xfrm>
            <a:off x="6475515" y="4207694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T7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08AAA61A-93C9-1B46-BF27-AAA6CF752B5B}"/>
              </a:ext>
            </a:extLst>
          </p:cNvPr>
          <p:cNvSpPr txBox="1"/>
          <p:nvPr/>
        </p:nvSpPr>
        <p:spPr>
          <a:xfrm>
            <a:off x="220686" y="877078"/>
            <a:ext cx="1463152" cy="27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Naive</a:t>
            </a: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7A3970C0-C5E8-624C-BE7F-F86690C2D0C8}"/>
              </a:ext>
            </a:extLst>
          </p:cNvPr>
          <p:cNvSpPr txBox="1"/>
          <p:nvPr/>
        </p:nvSpPr>
        <p:spPr>
          <a:xfrm>
            <a:off x="1817807" y="883601"/>
            <a:ext cx="1526043" cy="27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Naïve CD38+</a:t>
            </a:r>
          </a:p>
        </p:txBody>
      </p: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B72DF060-3757-0840-A4AC-43262997AC05}"/>
              </a:ext>
            </a:extLst>
          </p:cNvPr>
          <p:cNvSpPr txBox="1"/>
          <p:nvPr/>
        </p:nvSpPr>
        <p:spPr>
          <a:xfrm>
            <a:off x="494427" y="233076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T0</a:t>
            </a:r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E4F7A95B-5093-7147-9209-69325E28E082}"/>
              </a:ext>
            </a:extLst>
          </p:cNvPr>
          <p:cNvSpPr txBox="1"/>
          <p:nvPr/>
        </p:nvSpPr>
        <p:spPr>
          <a:xfrm>
            <a:off x="926124" y="233076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D4A92E52-2E48-1747-B000-FADEEA4F5C40}"/>
              </a:ext>
            </a:extLst>
          </p:cNvPr>
          <p:cNvSpPr txBox="1"/>
          <p:nvPr/>
        </p:nvSpPr>
        <p:spPr>
          <a:xfrm>
            <a:off x="1323828" y="233076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20257EDB-2846-384B-A417-0390E37BDAF0}"/>
              </a:ext>
            </a:extLst>
          </p:cNvPr>
          <p:cNvSpPr txBox="1"/>
          <p:nvPr/>
        </p:nvSpPr>
        <p:spPr>
          <a:xfrm>
            <a:off x="2059513" y="228449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T0</a:t>
            </a:r>
          </a:p>
        </p:txBody>
      </p:sp>
      <p:sp>
        <p:nvSpPr>
          <p:cNvPr id="77" name="CasellaDiTesto 76">
            <a:extLst>
              <a:ext uri="{FF2B5EF4-FFF2-40B4-BE49-F238E27FC236}">
                <a16:creationId xmlns:a16="http://schemas.microsoft.com/office/drawing/2014/main" id="{0943C5E3-743A-EF43-81FF-82E968BFEC9C}"/>
              </a:ext>
            </a:extLst>
          </p:cNvPr>
          <p:cNvSpPr txBox="1"/>
          <p:nvPr/>
        </p:nvSpPr>
        <p:spPr>
          <a:xfrm>
            <a:off x="2491210" y="228449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EC498569-ABB6-274B-AFE4-65959914A2AD}"/>
              </a:ext>
            </a:extLst>
          </p:cNvPr>
          <p:cNvSpPr txBox="1"/>
          <p:nvPr/>
        </p:nvSpPr>
        <p:spPr>
          <a:xfrm>
            <a:off x="2888914" y="228449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72F8E547-DD90-E543-B7CF-51F5D9328096}"/>
              </a:ext>
            </a:extLst>
          </p:cNvPr>
          <p:cNvSpPr txBox="1"/>
          <p:nvPr/>
        </p:nvSpPr>
        <p:spPr>
          <a:xfrm>
            <a:off x="130159" y="2803404"/>
            <a:ext cx="1553679" cy="27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TM</a:t>
            </a:r>
          </a:p>
        </p:txBody>
      </p:sp>
      <p:sp>
        <p:nvSpPr>
          <p:cNvPr id="117" name="CasellaDiTesto 116">
            <a:extLst>
              <a:ext uri="{FF2B5EF4-FFF2-40B4-BE49-F238E27FC236}">
                <a16:creationId xmlns:a16="http://schemas.microsoft.com/office/drawing/2014/main" id="{6B1C413F-89EA-F246-AF0B-E130FB095C29}"/>
              </a:ext>
            </a:extLst>
          </p:cNvPr>
          <p:cNvSpPr txBox="1"/>
          <p:nvPr/>
        </p:nvSpPr>
        <p:spPr>
          <a:xfrm>
            <a:off x="511859" y="427612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T0</a:t>
            </a:r>
          </a:p>
        </p:txBody>
      </p:sp>
      <p:sp>
        <p:nvSpPr>
          <p:cNvPr id="121" name="CasellaDiTesto 120">
            <a:extLst>
              <a:ext uri="{FF2B5EF4-FFF2-40B4-BE49-F238E27FC236}">
                <a16:creationId xmlns:a16="http://schemas.microsoft.com/office/drawing/2014/main" id="{2017A6A2-F94E-1849-8CFD-3836F504362B}"/>
              </a:ext>
            </a:extLst>
          </p:cNvPr>
          <p:cNvSpPr txBox="1"/>
          <p:nvPr/>
        </p:nvSpPr>
        <p:spPr>
          <a:xfrm>
            <a:off x="943556" y="427612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122" name="CasellaDiTesto 121">
            <a:extLst>
              <a:ext uri="{FF2B5EF4-FFF2-40B4-BE49-F238E27FC236}">
                <a16:creationId xmlns:a16="http://schemas.microsoft.com/office/drawing/2014/main" id="{1448BFE4-D531-B44E-9A16-6463F2A6DA66}"/>
              </a:ext>
            </a:extLst>
          </p:cNvPr>
          <p:cNvSpPr txBox="1"/>
          <p:nvPr/>
        </p:nvSpPr>
        <p:spPr>
          <a:xfrm>
            <a:off x="1314364" y="427612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131" name="CasellaDiTesto 130">
            <a:extLst>
              <a:ext uri="{FF2B5EF4-FFF2-40B4-BE49-F238E27FC236}">
                <a16:creationId xmlns:a16="http://schemas.microsoft.com/office/drawing/2014/main" id="{35D1DBA6-82B6-544F-9ADA-CAA4CC11C7DB}"/>
              </a:ext>
            </a:extLst>
          </p:cNvPr>
          <p:cNvSpPr txBox="1"/>
          <p:nvPr/>
        </p:nvSpPr>
        <p:spPr>
          <a:xfrm>
            <a:off x="1865755" y="2802629"/>
            <a:ext cx="1526042" cy="27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TM CD38+PD1+</a:t>
            </a:r>
          </a:p>
        </p:txBody>
      </p:sp>
      <p:sp>
        <p:nvSpPr>
          <p:cNvPr id="132" name="CasellaDiTesto 131">
            <a:extLst>
              <a:ext uri="{FF2B5EF4-FFF2-40B4-BE49-F238E27FC236}">
                <a16:creationId xmlns:a16="http://schemas.microsoft.com/office/drawing/2014/main" id="{D6D91C86-4394-C844-B6C2-3BC84093728D}"/>
              </a:ext>
            </a:extLst>
          </p:cNvPr>
          <p:cNvSpPr txBox="1"/>
          <p:nvPr/>
        </p:nvSpPr>
        <p:spPr>
          <a:xfrm>
            <a:off x="3628208" y="2802629"/>
            <a:ext cx="3121821" cy="27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TM CD57+PD1+</a:t>
            </a:r>
          </a:p>
        </p:txBody>
      </p:sp>
      <p:graphicFrame>
        <p:nvGraphicFramePr>
          <p:cNvPr id="105" name="Oggetto 104">
            <a:extLst>
              <a:ext uri="{FF2B5EF4-FFF2-40B4-BE49-F238E27FC236}">
                <a16:creationId xmlns:a16="http://schemas.microsoft.com/office/drawing/2014/main" id="{5FC406D3-E0EA-F943-A725-DD863FCA74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7771113"/>
              </p:ext>
            </p:extLst>
          </p:nvPr>
        </p:nvGraphicFramePr>
        <p:xfrm>
          <a:off x="3710036" y="1390404"/>
          <a:ext cx="1309852" cy="953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7" name="Prism 8" r:id="rId16" imgW="3294302" imgH="2272078" progId="Prism8.Document">
                  <p:embed/>
                </p:oleObj>
              </mc:Choice>
              <mc:Fallback>
                <p:oleObj name="Prism 8" r:id="rId16" imgW="3294302" imgH="2272078" progId="Prism8.Document">
                  <p:embed/>
                  <p:pic>
                    <p:nvPicPr>
                      <p:cNvPr id="46" name="Oggetto 45">
                        <a:extLst>
                          <a:ext uri="{FF2B5EF4-FFF2-40B4-BE49-F238E27FC236}">
                            <a16:creationId xmlns:a16="http://schemas.microsoft.com/office/drawing/2014/main" id="{D8D752AE-7986-47E2-A63B-73763006EA40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710036" y="1390404"/>
                        <a:ext cx="1309852" cy="953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C164A353-FD02-844E-B025-246D8DA0BD1B}"/>
              </a:ext>
            </a:extLst>
          </p:cNvPr>
          <p:cNvSpPr txBox="1"/>
          <p:nvPr/>
        </p:nvSpPr>
        <p:spPr>
          <a:xfrm rot="16200000">
            <a:off x="2950935" y="1724860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CasellaDiTesto 133">
            <a:extLst>
              <a:ext uri="{FF2B5EF4-FFF2-40B4-BE49-F238E27FC236}">
                <a16:creationId xmlns:a16="http://schemas.microsoft.com/office/drawing/2014/main" id="{5938C722-49D2-764B-AAAA-448AC7FB1156}"/>
              </a:ext>
            </a:extLst>
          </p:cNvPr>
          <p:cNvSpPr txBox="1"/>
          <p:nvPr/>
        </p:nvSpPr>
        <p:spPr>
          <a:xfrm rot="16200000">
            <a:off x="4933416" y="1724859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graphicFrame>
        <p:nvGraphicFramePr>
          <p:cNvPr id="135" name="Oggetto 134">
            <a:extLst>
              <a:ext uri="{FF2B5EF4-FFF2-40B4-BE49-F238E27FC236}">
                <a16:creationId xmlns:a16="http://schemas.microsoft.com/office/drawing/2014/main" id="{6B35EC2A-FD39-AC46-B13A-FFC30835F0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7747001"/>
              </p:ext>
            </p:extLst>
          </p:nvPr>
        </p:nvGraphicFramePr>
        <p:xfrm>
          <a:off x="5351077" y="1363414"/>
          <a:ext cx="1341823" cy="980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8" name="Prism 8" r:id="rId18" imgW="3294302" imgH="2342270" progId="Prism8.Document">
                  <p:embed/>
                </p:oleObj>
              </mc:Choice>
              <mc:Fallback>
                <p:oleObj name="Prism 8" r:id="rId18" imgW="3294302" imgH="2342270" progId="Prism8.Document">
                  <p:embed/>
                  <p:pic>
                    <p:nvPicPr>
                      <p:cNvPr id="12" name="Oggetto 11">
                        <a:extLst>
                          <a:ext uri="{FF2B5EF4-FFF2-40B4-BE49-F238E27FC236}">
                            <a16:creationId xmlns:a16="http://schemas.microsoft.com/office/drawing/2014/main" id="{D9F350C8-EEC5-4DB6-86B8-E7696F2801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351077" y="1363414"/>
                        <a:ext cx="1341823" cy="980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" name="CasellaDiTesto 135">
            <a:extLst>
              <a:ext uri="{FF2B5EF4-FFF2-40B4-BE49-F238E27FC236}">
                <a16:creationId xmlns:a16="http://schemas.microsoft.com/office/drawing/2014/main" id="{51DE0FC0-E0CD-3942-8966-E2F82760F28A}"/>
              </a:ext>
            </a:extLst>
          </p:cNvPr>
          <p:cNvSpPr txBox="1"/>
          <p:nvPr/>
        </p:nvSpPr>
        <p:spPr>
          <a:xfrm>
            <a:off x="3571079" y="883601"/>
            <a:ext cx="3121821" cy="27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TSCM CD38+</a:t>
            </a:r>
          </a:p>
        </p:txBody>
      </p:sp>
      <p:graphicFrame>
        <p:nvGraphicFramePr>
          <p:cNvPr id="137" name="Oggetto 136">
            <a:extLst>
              <a:ext uri="{FF2B5EF4-FFF2-40B4-BE49-F238E27FC236}">
                <a16:creationId xmlns:a16="http://schemas.microsoft.com/office/drawing/2014/main" id="{4A04B514-DFAF-4C4D-83BC-54B0045272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723000"/>
              </p:ext>
            </p:extLst>
          </p:nvPr>
        </p:nvGraphicFramePr>
        <p:xfrm>
          <a:off x="4003653" y="5049436"/>
          <a:ext cx="1367355" cy="1067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9" name="Prism 8" r:id="rId20" imgW="3125483" imgH="2618001" progId="Prism8.Document">
                  <p:embed/>
                </p:oleObj>
              </mc:Choice>
              <mc:Fallback>
                <p:oleObj name="Prism 8" r:id="rId20" imgW="3125483" imgH="2618001" progId="Prism8.Document">
                  <p:embed/>
                  <p:pic>
                    <p:nvPicPr>
                      <p:cNvPr id="6" name="Oggetto 5">
                        <a:extLst>
                          <a:ext uri="{FF2B5EF4-FFF2-40B4-BE49-F238E27FC236}">
                            <a16:creationId xmlns:a16="http://schemas.microsoft.com/office/drawing/2014/main" id="{DBAD9408-9324-4871-9DFF-219B1FB951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003653" y="5049436"/>
                        <a:ext cx="1367355" cy="1067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" name="CasellaDiTesto 137">
            <a:extLst>
              <a:ext uri="{FF2B5EF4-FFF2-40B4-BE49-F238E27FC236}">
                <a16:creationId xmlns:a16="http://schemas.microsoft.com/office/drawing/2014/main" id="{B66FC505-30B8-2B45-9D69-515B89399E15}"/>
              </a:ext>
            </a:extLst>
          </p:cNvPr>
          <p:cNvSpPr txBox="1"/>
          <p:nvPr/>
        </p:nvSpPr>
        <p:spPr>
          <a:xfrm rot="16200000">
            <a:off x="-97117" y="5528071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140" name="CasellaDiTesto 139">
            <a:extLst>
              <a:ext uri="{FF2B5EF4-FFF2-40B4-BE49-F238E27FC236}">
                <a16:creationId xmlns:a16="http://schemas.microsoft.com/office/drawing/2014/main" id="{21656627-2939-3E42-85BC-A1F1F435BA7A}"/>
              </a:ext>
            </a:extLst>
          </p:cNvPr>
          <p:cNvSpPr txBox="1"/>
          <p:nvPr/>
        </p:nvSpPr>
        <p:spPr>
          <a:xfrm rot="16200000">
            <a:off x="1741640" y="5557971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141" name="CasellaDiTesto 140">
            <a:extLst>
              <a:ext uri="{FF2B5EF4-FFF2-40B4-BE49-F238E27FC236}">
                <a16:creationId xmlns:a16="http://schemas.microsoft.com/office/drawing/2014/main" id="{88465C89-3396-244D-95C4-8923B1D2792F}"/>
              </a:ext>
            </a:extLst>
          </p:cNvPr>
          <p:cNvSpPr txBox="1"/>
          <p:nvPr/>
        </p:nvSpPr>
        <p:spPr>
          <a:xfrm rot="16200000">
            <a:off x="3226344" y="5604109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43" name="Oggetto 142">
            <a:extLst>
              <a:ext uri="{FF2B5EF4-FFF2-40B4-BE49-F238E27FC236}">
                <a16:creationId xmlns:a16="http://schemas.microsoft.com/office/drawing/2014/main" id="{EB44C482-BA7E-2649-B9BD-7380167978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0283776"/>
              </p:ext>
            </p:extLst>
          </p:nvPr>
        </p:nvGraphicFramePr>
        <p:xfrm>
          <a:off x="239884" y="5100074"/>
          <a:ext cx="1472447" cy="982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0" name="Prism 8" r:id="rId22" imgW="3350814" imgH="2272078" progId="Prism8.Document">
                  <p:embed/>
                </p:oleObj>
              </mc:Choice>
              <mc:Fallback>
                <p:oleObj name="Prism 8" r:id="rId22" imgW="3350814" imgH="2272078" progId="Prism8.Document">
                  <p:embed/>
                  <p:pic>
                    <p:nvPicPr>
                      <p:cNvPr id="7" name="Oggetto 6">
                        <a:extLst>
                          <a:ext uri="{FF2B5EF4-FFF2-40B4-BE49-F238E27FC236}">
                            <a16:creationId xmlns:a16="http://schemas.microsoft.com/office/drawing/2014/main" id="{17F93FBD-D3AE-484D-8144-F092AFE587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39884" y="5100074"/>
                        <a:ext cx="1472447" cy="9824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" name="Oggetto 143">
            <a:extLst>
              <a:ext uri="{FF2B5EF4-FFF2-40B4-BE49-F238E27FC236}">
                <a16:creationId xmlns:a16="http://schemas.microsoft.com/office/drawing/2014/main" id="{6094EB3C-385E-7045-8149-7E1A904C55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576858"/>
              </p:ext>
            </p:extLst>
          </p:nvPr>
        </p:nvGraphicFramePr>
        <p:xfrm>
          <a:off x="2144920" y="5183735"/>
          <a:ext cx="1384905" cy="949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1" name="Prism 8" r:id="rId24" imgW="3125483" imgH="2272078" progId="Prism8.Document">
                  <p:embed/>
                </p:oleObj>
              </mc:Choice>
              <mc:Fallback>
                <p:oleObj name="Prism 8" r:id="rId24" imgW="3125483" imgH="2272078" progId="Prism8.Document">
                  <p:embed/>
                  <p:pic>
                    <p:nvPicPr>
                      <p:cNvPr id="3" name="Oggetto 2">
                        <a:extLst>
                          <a:ext uri="{FF2B5EF4-FFF2-40B4-BE49-F238E27FC236}">
                            <a16:creationId xmlns:a16="http://schemas.microsoft.com/office/drawing/2014/main" id="{BD214029-BCFC-44C9-B958-97A9B077C6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2144920" y="5183735"/>
                        <a:ext cx="1384905" cy="9492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" name="CasellaDiTesto 144">
            <a:extLst>
              <a:ext uri="{FF2B5EF4-FFF2-40B4-BE49-F238E27FC236}">
                <a16:creationId xmlns:a16="http://schemas.microsoft.com/office/drawing/2014/main" id="{B5F0B33F-061B-D84A-AA8A-188B2B6B3890}"/>
              </a:ext>
            </a:extLst>
          </p:cNvPr>
          <p:cNvSpPr txBox="1"/>
          <p:nvPr/>
        </p:nvSpPr>
        <p:spPr>
          <a:xfrm>
            <a:off x="175864" y="4741155"/>
            <a:ext cx="1600486" cy="27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TE</a:t>
            </a:r>
          </a:p>
        </p:txBody>
      </p:sp>
      <p:sp>
        <p:nvSpPr>
          <p:cNvPr id="146" name="CasellaDiTesto 145">
            <a:extLst>
              <a:ext uri="{FF2B5EF4-FFF2-40B4-BE49-F238E27FC236}">
                <a16:creationId xmlns:a16="http://schemas.microsoft.com/office/drawing/2014/main" id="{BAD9D6B8-C8E8-F449-80D5-27851CC3FF19}"/>
              </a:ext>
            </a:extLst>
          </p:cNvPr>
          <p:cNvSpPr txBox="1"/>
          <p:nvPr/>
        </p:nvSpPr>
        <p:spPr>
          <a:xfrm>
            <a:off x="548168" y="602122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T0</a:t>
            </a:r>
          </a:p>
        </p:txBody>
      </p:sp>
      <p:sp>
        <p:nvSpPr>
          <p:cNvPr id="147" name="CasellaDiTesto 146">
            <a:extLst>
              <a:ext uri="{FF2B5EF4-FFF2-40B4-BE49-F238E27FC236}">
                <a16:creationId xmlns:a16="http://schemas.microsoft.com/office/drawing/2014/main" id="{84908CD7-882E-F047-8876-F7B4AEABF68C}"/>
              </a:ext>
            </a:extLst>
          </p:cNvPr>
          <p:cNvSpPr txBox="1"/>
          <p:nvPr/>
        </p:nvSpPr>
        <p:spPr>
          <a:xfrm>
            <a:off x="919008" y="602122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148" name="CasellaDiTesto 147">
            <a:extLst>
              <a:ext uri="{FF2B5EF4-FFF2-40B4-BE49-F238E27FC236}">
                <a16:creationId xmlns:a16="http://schemas.microsoft.com/office/drawing/2014/main" id="{3604000B-D340-4D45-A642-51B8352B88D8}"/>
              </a:ext>
            </a:extLst>
          </p:cNvPr>
          <p:cNvSpPr txBox="1"/>
          <p:nvPr/>
        </p:nvSpPr>
        <p:spPr>
          <a:xfrm>
            <a:off x="1278531" y="602122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149" name="CasellaDiTesto 148">
            <a:extLst>
              <a:ext uri="{FF2B5EF4-FFF2-40B4-BE49-F238E27FC236}">
                <a16:creationId xmlns:a16="http://schemas.microsoft.com/office/drawing/2014/main" id="{23510F2A-793E-1B48-A32F-9DCBC73EA792}"/>
              </a:ext>
            </a:extLst>
          </p:cNvPr>
          <p:cNvSpPr txBox="1"/>
          <p:nvPr/>
        </p:nvSpPr>
        <p:spPr>
          <a:xfrm>
            <a:off x="1958947" y="4747423"/>
            <a:ext cx="1546621" cy="27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TE CD57+HLA-DR+</a:t>
            </a:r>
          </a:p>
        </p:txBody>
      </p:sp>
      <p:sp>
        <p:nvSpPr>
          <p:cNvPr id="150" name="CasellaDiTesto 149">
            <a:extLst>
              <a:ext uri="{FF2B5EF4-FFF2-40B4-BE49-F238E27FC236}">
                <a16:creationId xmlns:a16="http://schemas.microsoft.com/office/drawing/2014/main" id="{CC278391-21FB-A246-82BB-4A956331716F}"/>
              </a:ext>
            </a:extLst>
          </p:cNvPr>
          <p:cNvSpPr txBox="1"/>
          <p:nvPr/>
        </p:nvSpPr>
        <p:spPr>
          <a:xfrm>
            <a:off x="3772505" y="4747423"/>
            <a:ext cx="1748133" cy="27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TE CD38+CD57+</a:t>
            </a:r>
          </a:p>
        </p:txBody>
      </p:sp>
      <p:sp>
        <p:nvSpPr>
          <p:cNvPr id="154" name="CasellaDiTesto 153">
            <a:extLst>
              <a:ext uri="{FF2B5EF4-FFF2-40B4-BE49-F238E27FC236}">
                <a16:creationId xmlns:a16="http://schemas.microsoft.com/office/drawing/2014/main" id="{F55C71EA-B23F-084B-9ED8-0B7DE457995A}"/>
              </a:ext>
            </a:extLst>
          </p:cNvPr>
          <p:cNvSpPr txBox="1"/>
          <p:nvPr/>
        </p:nvSpPr>
        <p:spPr>
          <a:xfrm>
            <a:off x="2340613" y="610154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T0</a:t>
            </a:r>
          </a:p>
        </p:txBody>
      </p:sp>
      <p:sp>
        <p:nvSpPr>
          <p:cNvPr id="155" name="CasellaDiTesto 154">
            <a:extLst>
              <a:ext uri="{FF2B5EF4-FFF2-40B4-BE49-F238E27FC236}">
                <a16:creationId xmlns:a16="http://schemas.microsoft.com/office/drawing/2014/main" id="{DB40992E-EBBB-E34B-A9F4-C8543A9A6EC8}"/>
              </a:ext>
            </a:extLst>
          </p:cNvPr>
          <p:cNvSpPr txBox="1"/>
          <p:nvPr/>
        </p:nvSpPr>
        <p:spPr>
          <a:xfrm>
            <a:off x="2711453" y="610154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156" name="CasellaDiTesto 155">
            <a:extLst>
              <a:ext uri="{FF2B5EF4-FFF2-40B4-BE49-F238E27FC236}">
                <a16:creationId xmlns:a16="http://schemas.microsoft.com/office/drawing/2014/main" id="{5C78925D-AF9F-8D49-A7C8-AB1E29A9D48A}"/>
              </a:ext>
            </a:extLst>
          </p:cNvPr>
          <p:cNvSpPr txBox="1"/>
          <p:nvPr/>
        </p:nvSpPr>
        <p:spPr>
          <a:xfrm>
            <a:off x="3070976" y="610154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157" name="CasellaDiTesto 156">
            <a:extLst>
              <a:ext uri="{FF2B5EF4-FFF2-40B4-BE49-F238E27FC236}">
                <a16:creationId xmlns:a16="http://schemas.microsoft.com/office/drawing/2014/main" id="{8512A3EB-B6C3-DD48-9352-4E4BCBF35C01}"/>
              </a:ext>
            </a:extLst>
          </p:cNvPr>
          <p:cNvSpPr txBox="1"/>
          <p:nvPr/>
        </p:nvSpPr>
        <p:spPr>
          <a:xfrm>
            <a:off x="4130555" y="609299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T0</a:t>
            </a:r>
          </a:p>
        </p:txBody>
      </p:sp>
      <p:sp>
        <p:nvSpPr>
          <p:cNvPr id="158" name="CasellaDiTesto 157">
            <a:extLst>
              <a:ext uri="{FF2B5EF4-FFF2-40B4-BE49-F238E27FC236}">
                <a16:creationId xmlns:a16="http://schemas.microsoft.com/office/drawing/2014/main" id="{8F52B154-B9A7-F448-8849-C01B9095FC1A}"/>
              </a:ext>
            </a:extLst>
          </p:cNvPr>
          <p:cNvSpPr txBox="1"/>
          <p:nvPr/>
        </p:nvSpPr>
        <p:spPr>
          <a:xfrm>
            <a:off x="4530422" y="609299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159" name="CasellaDiTesto 158">
            <a:extLst>
              <a:ext uri="{FF2B5EF4-FFF2-40B4-BE49-F238E27FC236}">
                <a16:creationId xmlns:a16="http://schemas.microsoft.com/office/drawing/2014/main" id="{69726B0D-B220-1340-8680-461B5350F1FF}"/>
              </a:ext>
            </a:extLst>
          </p:cNvPr>
          <p:cNvSpPr txBox="1"/>
          <p:nvPr/>
        </p:nvSpPr>
        <p:spPr>
          <a:xfrm>
            <a:off x="4893062" y="609299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163" name="CasellaDiTesto 162">
            <a:extLst>
              <a:ext uri="{FF2B5EF4-FFF2-40B4-BE49-F238E27FC236}">
                <a16:creationId xmlns:a16="http://schemas.microsoft.com/office/drawing/2014/main" id="{775C7F1A-A518-4F44-864D-A4CC04F9BC7E}"/>
              </a:ext>
            </a:extLst>
          </p:cNvPr>
          <p:cNvSpPr txBox="1"/>
          <p:nvPr/>
        </p:nvSpPr>
        <p:spPr>
          <a:xfrm>
            <a:off x="18234" y="8113875"/>
            <a:ext cx="2367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/>
              <a:t>Supplementary Figure 6.</a:t>
            </a:r>
          </a:p>
        </p:txBody>
      </p:sp>
    </p:spTree>
    <p:extLst>
      <p:ext uri="{BB962C8B-B14F-4D97-AF65-F5344CB8AC3E}">
        <p14:creationId xmlns:p14="http://schemas.microsoft.com/office/powerpoint/2010/main" val="2583866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9368A711-1E87-4FF4-8A8A-E07D4B5020BD}"/>
              </a:ext>
            </a:extLst>
          </p:cNvPr>
          <p:cNvSpPr txBox="1"/>
          <p:nvPr/>
        </p:nvSpPr>
        <p:spPr>
          <a:xfrm>
            <a:off x="18234" y="8041047"/>
            <a:ext cx="68356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/>
              <a:t>Supplementary Figure 6.</a:t>
            </a:r>
          </a:p>
          <a:p>
            <a:pPr algn="just"/>
            <a:r>
              <a:rPr lang="en-US" sz="1100" dirty="0"/>
              <a:t>Analysis of the different CD8 T cells populations identified as in panel. The comparison between responders (R, blue circles) and non-responders (NR, red squares) at different treatment timepoints is reported. Data represent individual percentage values (dots), median (center bar) and SEM (upper and lower bars). Statistical analysis by two-way </a:t>
            </a:r>
            <a:r>
              <a:rPr lang="en-US" sz="1100" dirty="0" err="1"/>
              <a:t>Anova</a:t>
            </a:r>
            <a:r>
              <a:rPr lang="en-US" sz="1100" dirty="0"/>
              <a:t> test with Bonferroni correction has been used. TSCM= T cells stem memory; CM= central memory; TM= transitional memory; EM= effector memory.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4C549370-F0CB-DD40-B702-F7E1A4A30B00}"/>
              </a:ext>
            </a:extLst>
          </p:cNvPr>
          <p:cNvSpPr txBox="1">
            <a:spLocks noChangeAspect="1"/>
          </p:cNvSpPr>
          <p:nvPr/>
        </p:nvSpPr>
        <p:spPr>
          <a:xfrm>
            <a:off x="1339636" y="-36810"/>
            <a:ext cx="993926" cy="276999"/>
          </a:xfrm>
          <a:prstGeom prst="rect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/>
              <a:t>TM HLA-DR+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D4E000CB-3719-5C41-A5DD-74A7D5884386}"/>
              </a:ext>
            </a:extLst>
          </p:cNvPr>
          <p:cNvSpPr txBox="1">
            <a:spLocks noChangeAspect="1"/>
          </p:cNvSpPr>
          <p:nvPr/>
        </p:nvSpPr>
        <p:spPr>
          <a:xfrm>
            <a:off x="996201" y="1340574"/>
            <a:ext cx="1508298" cy="276999"/>
          </a:xfrm>
          <a:prstGeom prst="rect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/>
              <a:t>TM ACTIVATED PD1+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3A388666-2097-D349-8F24-5BD6BA1FF78A}"/>
              </a:ext>
            </a:extLst>
          </p:cNvPr>
          <p:cNvSpPr txBox="1">
            <a:spLocks noChangeAspect="1"/>
          </p:cNvSpPr>
          <p:nvPr/>
        </p:nvSpPr>
        <p:spPr>
          <a:xfrm>
            <a:off x="4621463" y="1335576"/>
            <a:ext cx="1215397" cy="276999"/>
          </a:xfrm>
          <a:prstGeom prst="rect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/>
              <a:t>TM CD57+ PD1+</a:t>
            </a:r>
          </a:p>
        </p:txBody>
      </p:sp>
      <p:graphicFrame>
        <p:nvGraphicFramePr>
          <p:cNvPr id="43" name="Oggetto 42">
            <a:extLst>
              <a:ext uri="{FF2B5EF4-FFF2-40B4-BE49-F238E27FC236}">
                <a16:creationId xmlns:a16="http://schemas.microsoft.com/office/drawing/2014/main" id="{2B67547A-4191-0742-9DFA-0A39EA92DD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400476"/>
              </p:ext>
            </p:extLst>
          </p:nvPr>
        </p:nvGraphicFramePr>
        <p:xfrm>
          <a:off x="307622" y="191910"/>
          <a:ext cx="1304172" cy="985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1" name="Prism 8" r:id="rId3" imgW="3125483" imgH="2272078" progId="Prism8.Document">
                  <p:embed/>
                </p:oleObj>
              </mc:Choice>
              <mc:Fallback>
                <p:oleObj name="Prism 8" r:id="rId3" imgW="3125483" imgH="2272078" progId="Prism8.Document">
                  <p:embed/>
                  <p:pic>
                    <p:nvPicPr>
                      <p:cNvPr id="49" name="Oggetto 48">
                        <a:extLst>
                          <a:ext uri="{FF2B5EF4-FFF2-40B4-BE49-F238E27FC236}">
                            <a16:creationId xmlns:a16="http://schemas.microsoft.com/office/drawing/2014/main" id="{04967FBC-4459-4D88-93C2-905656CAE7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7622" y="191910"/>
                        <a:ext cx="1304172" cy="9850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ggetto 43">
            <a:extLst>
              <a:ext uri="{FF2B5EF4-FFF2-40B4-BE49-F238E27FC236}">
                <a16:creationId xmlns:a16="http://schemas.microsoft.com/office/drawing/2014/main" id="{6E1CD5F4-77C5-9B4C-84AC-C829DEE092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6345762"/>
              </p:ext>
            </p:extLst>
          </p:nvPr>
        </p:nvGraphicFramePr>
        <p:xfrm>
          <a:off x="290194" y="1465455"/>
          <a:ext cx="1392109" cy="102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2" name="Prism 8" r:id="rId5" imgW="3238149" imgH="2272078" progId="Prism8.Document">
                  <p:embed/>
                </p:oleObj>
              </mc:Choice>
              <mc:Fallback>
                <p:oleObj name="Prism 8" r:id="rId5" imgW="3238149" imgH="2272078" progId="Prism8.Document">
                  <p:embed/>
                  <p:pic>
                    <p:nvPicPr>
                      <p:cNvPr id="50" name="Oggetto 49">
                        <a:extLst>
                          <a:ext uri="{FF2B5EF4-FFF2-40B4-BE49-F238E27FC236}">
                            <a16:creationId xmlns:a16="http://schemas.microsoft.com/office/drawing/2014/main" id="{3DFC61C5-1B97-4217-8917-28554861CA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0194" y="1465455"/>
                        <a:ext cx="1392109" cy="1028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ggetto 49">
            <a:extLst>
              <a:ext uri="{FF2B5EF4-FFF2-40B4-BE49-F238E27FC236}">
                <a16:creationId xmlns:a16="http://schemas.microsoft.com/office/drawing/2014/main" id="{03DD2EC3-58BA-034B-B4F6-73F0A13EF9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9753016"/>
              </p:ext>
            </p:extLst>
          </p:nvPr>
        </p:nvGraphicFramePr>
        <p:xfrm>
          <a:off x="3700251" y="1507140"/>
          <a:ext cx="1310296" cy="993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3" name="Prism 8" r:id="rId7" imgW="3125483" imgH="2272078" progId="Prism8.Document">
                  <p:embed/>
                </p:oleObj>
              </mc:Choice>
              <mc:Fallback>
                <p:oleObj name="Prism 8" r:id="rId7" imgW="3125483" imgH="2272078" progId="Prism8.Document">
                  <p:embed/>
                  <p:pic>
                    <p:nvPicPr>
                      <p:cNvPr id="52" name="Oggetto 51">
                        <a:extLst>
                          <a:ext uri="{FF2B5EF4-FFF2-40B4-BE49-F238E27FC236}">
                            <a16:creationId xmlns:a16="http://schemas.microsoft.com/office/drawing/2014/main" id="{90DED7AF-6CC2-4CB7-97DC-67C019DB16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00251" y="1507140"/>
                        <a:ext cx="1310296" cy="9936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ggetto 50">
            <a:extLst>
              <a:ext uri="{FF2B5EF4-FFF2-40B4-BE49-F238E27FC236}">
                <a16:creationId xmlns:a16="http://schemas.microsoft.com/office/drawing/2014/main" id="{671CE67B-1E40-7A48-B1D8-0BDDF6ABD8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217426"/>
              </p:ext>
            </p:extLst>
          </p:nvPr>
        </p:nvGraphicFramePr>
        <p:xfrm>
          <a:off x="1825159" y="144883"/>
          <a:ext cx="1493499" cy="1047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4" name="Prism 8" r:id="rId9" imgW="3238149" imgH="2272078" progId="Prism8.Document">
                  <p:embed/>
                </p:oleObj>
              </mc:Choice>
              <mc:Fallback>
                <p:oleObj name="Prism 8" r:id="rId9" imgW="3238149" imgH="2272078" progId="Prism8.Document">
                  <p:embed/>
                  <p:pic>
                    <p:nvPicPr>
                      <p:cNvPr id="14" name="Oggetto 13">
                        <a:extLst>
                          <a:ext uri="{FF2B5EF4-FFF2-40B4-BE49-F238E27FC236}">
                            <a16:creationId xmlns:a16="http://schemas.microsoft.com/office/drawing/2014/main" id="{50DE6C76-CEEE-4DB2-B9CC-901D5C5E9D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25159" y="144883"/>
                        <a:ext cx="1493499" cy="10477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ggetto 51">
            <a:extLst>
              <a:ext uri="{FF2B5EF4-FFF2-40B4-BE49-F238E27FC236}">
                <a16:creationId xmlns:a16="http://schemas.microsoft.com/office/drawing/2014/main" id="{99A11F92-87A3-B24C-B987-7D63520D23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9535089"/>
              </p:ext>
            </p:extLst>
          </p:nvPr>
        </p:nvGraphicFramePr>
        <p:xfrm>
          <a:off x="5297554" y="1469068"/>
          <a:ext cx="1459485" cy="1024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5" name="Prism 8" r:id="rId11" imgW="3238149" imgH="2272078" progId="Prism8.Document">
                  <p:embed/>
                </p:oleObj>
              </mc:Choice>
              <mc:Fallback>
                <p:oleObj name="Prism 8" r:id="rId11" imgW="3238149" imgH="2272078" progId="Prism8.Document">
                  <p:embed/>
                  <p:pic>
                    <p:nvPicPr>
                      <p:cNvPr id="17" name="Oggetto 16">
                        <a:extLst>
                          <a:ext uri="{FF2B5EF4-FFF2-40B4-BE49-F238E27FC236}">
                            <a16:creationId xmlns:a16="http://schemas.microsoft.com/office/drawing/2014/main" id="{2F74A63B-21B2-424B-A4B1-C27EB36C01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297554" y="1469068"/>
                        <a:ext cx="1459485" cy="1024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220F17AC-944D-2E45-AB21-ED4DC5A002DB}"/>
              </a:ext>
            </a:extLst>
          </p:cNvPr>
          <p:cNvSpPr txBox="1"/>
          <p:nvPr/>
        </p:nvSpPr>
        <p:spPr>
          <a:xfrm rot="16200000">
            <a:off x="4936733" y="1868487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B4A1B38F-1DA5-6545-BF3B-051F97B28BA9}"/>
              </a:ext>
            </a:extLst>
          </p:cNvPr>
          <p:cNvSpPr txBox="1"/>
          <p:nvPr/>
        </p:nvSpPr>
        <p:spPr>
          <a:xfrm rot="16200000">
            <a:off x="1470010" y="580301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31DA4267-8AED-9A4A-9EAA-4CA6B51581A3}"/>
              </a:ext>
            </a:extLst>
          </p:cNvPr>
          <p:cNvSpPr txBox="1"/>
          <p:nvPr/>
        </p:nvSpPr>
        <p:spPr>
          <a:xfrm rot="16200000">
            <a:off x="1492347" y="1906665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C10721DE-05C6-EF4A-AF2D-965AF0562451}"/>
              </a:ext>
            </a:extLst>
          </p:cNvPr>
          <p:cNvSpPr txBox="1"/>
          <p:nvPr/>
        </p:nvSpPr>
        <p:spPr>
          <a:xfrm rot="16200000">
            <a:off x="-457445" y="612062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E35D9C0C-C37B-5A48-B7A7-20ECC475D247}"/>
              </a:ext>
            </a:extLst>
          </p:cNvPr>
          <p:cNvSpPr txBox="1"/>
          <p:nvPr/>
        </p:nvSpPr>
        <p:spPr>
          <a:xfrm rot="16200000">
            <a:off x="-457710" y="1921471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9A923760-201F-A649-B86F-2AB175DD25AF}"/>
              </a:ext>
            </a:extLst>
          </p:cNvPr>
          <p:cNvSpPr txBox="1"/>
          <p:nvPr/>
        </p:nvSpPr>
        <p:spPr>
          <a:xfrm rot="16200000">
            <a:off x="2943305" y="1942876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9" name="Oggetto 58">
            <a:extLst>
              <a:ext uri="{FF2B5EF4-FFF2-40B4-BE49-F238E27FC236}">
                <a16:creationId xmlns:a16="http://schemas.microsoft.com/office/drawing/2014/main" id="{850EB55D-1347-0642-BE08-A8EB0AD0DD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665202"/>
              </p:ext>
            </p:extLst>
          </p:nvPr>
        </p:nvGraphicFramePr>
        <p:xfrm>
          <a:off x="1860525" y="1471870"/>
          <a:ext cx="1474938" cy="1015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6" name="Prism 8" r:id="rId13" imgW="3238149" imgH="2272078" progId="Prism8.Document">
                  <p:embed/>
                </p:oleObj>
              </mc:Choice>
              <mc:Fallback>
                <p:oleObj name="Prism 8" r:id="rId13" imgW="3238149" imgH="2272078" progId="Prism8.Document">
                  <p:embed/>
                  <p:pic>
                    <p:nvPicPr>
                      <p:cNvPr id="7" name="Oggetto 6">
                        <a:extLst>
                          <a:ext uri="{FF2B5EF4-FFF2-40B4-BE49-F238E27FC236}">
                            <a16:creationId xmlns:a16="http://schemas.microsoft.com/office/drawing/2014/main" id="{A65E3BCC-BFAF-406A-A601-30EF617AD0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860525" y="1471870"/>
                        <a:ext cx="1474938" cy="10156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4E83D996-3178-BB4F-A96F-C8EEC75D5E11}"/>
              </a:ext>
            </a:extLst>
          </p:cNvPr>
          <p:cNvSpPr txBox="1">
            <a:spLocks/>
          </p:cNvSpPr>
          <p:nvPr/>
        </p:nvSpPr>
        <p:spPr>
          <a:xfrm>
            <a:off x="1507964" y="2565221"/>
            <a:ext cx="837089" cy="276999"/>
          </a:xfrm>
          <a:prstGeom prst="rect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/>
              <a:t>EM CD57+</a:t>
            </a: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B8D96B53-8050-4541-AFD6-6B9BA95E6A54}"/>
              </a:ext>
            </a:extLst>
          </p:cNvPr>
          <p:cNvSpPr txBox="1">
            <a:spLocks/>
          </p:cNvSpPr>
          <p:nvPr/>
        </p:nvSpPr>
        <p:spPr>
          <a:xfrm>
            <a:off x="4628492" y="2576553"/>
            <a:ext cx="1282723" cy="276999"/>
          </a:xfrm>
          <a:prstGeom prst="rect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/>
              <a:t>EM CD38+ CD57+</a:t>
            </a:r>
          </a:p>
        </p:txBody>
      </p:sp>
      <p:sp>
        <p:nvSpPr>
          <p:cNvPr id="62" name="CasellaDiTesto 29">
            <a:extLst>
              <a:ext uri="{FF2B5EF4-FFF2-40B4-BE49-F238E27FC236}">
                <a16:creationId xmlns:a16="http://schemas.microsoft.com/office/drawing/2014/main" id="{B8C7014B-45C7-5745-9CB9-96ACF7E6C04C}"/>
              </a:ext>
            </a:extLst>
          </p:cNvPr>
          <p:cNvSpPr txBox="1">
            <a:spLocks/>
          </p:cNvSpPr>
          <p:nvPr/>
        </p:nvSpPr>
        <p:spPr>
          <a:xfrm>
            <a:off x="1087651" y="3969978"/>
            <a:ext cx="1673545" cy="276999"/>
          </a:xfrm>
          <a:prstGeom prst="rect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EM CD57+ HLA-DR+</a:t>
            </a:r>
          </a:p>
        </p:txBody>
      </p:sp>
      <p:sp>
        <p:nvSpPr>
          <p:cNvPr id="63" name="CasellaDiTesto 30">
            <a:extLst>
              <a:ext uri="{FF2B5EF4-FFF2-40B4-BE49-F238E27FC236}">
                <a16:creationId xmlns:a16="http://schemas.microsoft.com/office/drawing/2014/main" id="{910C0273-2C1F-5D42-9BA0-56130FC0CE3C}"/>
              </a:ext>
            </a:extLst>
          </p:cNvPr>
          <p:cNvSpPr txBox="1">
            <a:spLocks/>
          </p:cNvSpPr>
          <p:nvPr/>
        </p:nvSpPr>
        <p:spPr>
          <a:xfrm>
            <a:off x="1318906" y="5238177"/>
            <a:ext cx="1008000" cy="276999"/>
          </a:xfrm>
          <a:prstGeom prst="rect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TE HLA-DR+</a:t>
            </a:r>
          </a:p>
        </p:txBody>
      </p:sp>
      <p:sp>
        <p:nvSpPr>
          <p:cNvPr id="64" name="CasellaDiTesto 32">
            <a:extLst>
              <a:ext uri="{FF2B5EF4-FFF2-40B4-BE49-F238E27FC236}">
                <a16:creationId xmlns:a16="http://schemas.microsoft.com/office/drawing/2014/main" id="{64E96189-E326-2340-A58A-71A233221C9A}"/>
              </a:ext>
            </a:extLst>
          </p:cNvPr>
          <p:cNvSpPr txBox="1">
            <a:spLocks/>
          </p:cNvSpPr>
          <p:nvPr/>
        </p:nvSpPr>
        <p:spPr>
          <a:xfrm>
            <a:off x="4805273" y="5224562"/>
            <a:ext cx="780983" cy="276999"/>
          </a:xfrm>
          <a:prstGeom prst="rect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/>
              <a:t>TE CD38+</a:t>
            </a:r>
          </a:p>
        </p:txBody>
      </p:sp>
      <p:sp>
        <p:nvSpPr>
          <p:cNvPr id="65" name="CasellaDiTesto 32">
            <a:extLst>
              <a:ext uri="{FF2B5EF4-FFF2-40B4-BE49-F238E27FC236}">
                <a16:creationId xmlns:a16="http://schemas.microsoft.com/office/drawing/2014/main" id="{22CB227A-4581-4746-AC76-A448B871D0E3}"/>
              </a:ext>
            </a:extLst>
          </p:cNvPr>
          <p:cNvSpPr txBox="1">
            <a:spLocks/>
          </p:cNvSpPr>
          <p:nvPr/>
        </p:nvSpPr>
        <p:spPr>
          <a:xfrm>
            <a:off x="1424081" y="6660867"/>
            <a:ext cx="780983" cy="276999"/>
          </a:xfrm>
          <a:prstGeom prst="rect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/>
              <a:t>TE CD57+</a:t>
            </a:r>
          </a:p>
        </p:txBody>
      </p:sp>
      <p:sp>
        <p:nvSpPr>
          <p:cNvPr id="66" name="CasellaDiTesto 32">
            <a:extLst>
              <a:ext uri="{FF2B5EF4-FFF2-40B4-BE49-F238E27FC236}">
                <a16:creationId xmlns:a16="http://schemas.microsoft.com/office/drawing/2014/main" id="{E1A242DF-DF26-6C48-814E-45E69938A468}"/>
              </a:ext>
            </a:extLst>
          </p:cNvPr>
          <p:cNvSpPr txBox="1">
            <a:spLocks/>
          </p:cNvSpPr>
          <p:nvPr/>
        </p:nvSpPr>
        <p:spPr>
          <a:xfrm>
            <a:off x="4798296" y="6658831"/>
            <a:ext cx="1078693" cy="276999"/>
          </a:xfrm>
          <a:prstGeom prst="rect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/>
              <a:t>TE ACTIVATED</a:t>
            </a:r>
          </a:p>
        </p:txBody>
      </p:sp>
      <p:graphicFrame>
        <p:nvGraphicFramePr>
          <p:cNvPr id="67" name="Oggetto 66">
            <a:extLst>
              <a:ext uri="{FF2B5EF4-FFF2-40B4-BE49-F238E27FC236}">
                <a16:creationId xmlns:a16="http://schemas.microsoft.com/office/drawing/2014/main" id="{E27118CD-56B4-B546-8F1B-86F4695D0C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6614734"/>
              </p:ext>
            </p:extLst>
          </p:nvPr>
        </p:nvGraphicFramePr>
        <p:xfrm>
          <a:off x="230438" y="2837224"/>
          <a:ext cx="1316301" cy="973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7" name="Prism 8" r:id="rId15" imgW="3238149" imgH="2272078" progId="Prism8.Document">
                  <p:embed/>
                </p:oleObj>
              </mc:Choice>
              <mc:Fallback>
                <p:oleObj name="Prism 8" r:id="rId15" imgW="3238149" imgH="2272078" progId="Prism8.Document">
                  <p:embed/>
                  <p:pic>
                    <p:nvPicPr>
                      <p:cNvPr id="90" name="Oggetto 89">
                        <a:extLst>
                          <a:ext uri="{FF2B5EF4-FFF2-40B4-BE49-F238E27FC236}">
                            <a16:creationId xmlns:a16="http://schemas.microsoft.com/office/drawing/2014/main" id="{7CFD861D-F5AF-7F4E-9A13-52A7AFF9CF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30438" y="2837224"/>
                        <a:ext cx="1316301" cy="973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ggetto 67">
            <a:extLst>
              <a:ext uri="{FF2B5EF4-FFF2-40B4-BE49-F238E27FC236}">
                <a16:creationId xmlns:a16="http://schemas.microsoft.com/office/drawing/2014/main" id="{848AE0B1-FFD6-2E4B-9C50-2341B43CF3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0566188"/>
              </p:ext>
            </p:extLst>
          </p:nvPr>
        </p:nvGraphicFramePr>
        <p:xfrm>
          <a:off x="3643177" y="2768876"/>
          <a:ext cx="1280977" cy="1014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8" name="Prism 8" r:id="rId17" imgW="3125483" imgH="2272078" progId="Prism8.Document">
                  <p:embed/>
                </p:oleObj>
              </mc:Choice>
              <mc:Fallback>
                <p:oleObj name="Prism 8" r:id="rId17" imgW="3125483" imgH="2272078" progId="Prism8.Document">
                  <p:embed/>
                  <p:pic>
                    <p:nvPicPr>
                      <p:cNvPr id="91" name="Oggetto 90">
                        <a:extLst>
                          <a:ext uri="{FF2B5EF4-FFF2-40B4-BE49-F238E27FC236}">
                            <a16:creationId xmlns:a16="http://schemas.microsoft.com/office/drawing/2014/main" id="{05E9417D-CA64-DD4E-AA8F-9016C2FA6F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643177" y="2768876"/>
                        <a:ext cx="1280977" cy="1014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ggetto 68">
            <a:extLst>
              <a:ext uri="{FF2B5EF4-FFF2-40B4-BE49-F238E27FC236}">
                <a16:creationId xmlns:a16="http://schemas.microsoft.com/office/drawing/2014/main" id="{4DA6D6AE-2768-8F41-93EB-1BB7C72BE3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513477"/>
              </p:ext>
            </p:extLst>
          </p:nvPr>
        </p:nvGraphicFramePr>
        <p:xfrm>
          <a:off x="258647" y="4198028"/>
          <a:ext cx="1349288" cy="990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9" name="Prism 8" r:id="rId19" imgW="3294302" imgH="2272078" progId="Prism8.Document">
                  <p:embed/>
                </p:oleObj>
              </mc:Choice>
              <mc:Fallback>
                <p:oleObj name="Prism 8" r:id="rId19" imgW="3294302" imgH="2272078" progId="Prism8.Document">
                  <p:embed/>
                  <p:pic>
                    <p:nvPicPr>
                      <p:cNvPr id="92" name="Oggetto 91">
                        <a:extLst>
                          <a:ext uri="{FF2B5EF4-FFF2-40B4-BE49-F238E27FC236}">
                            <a16:creationId xmlns:a16="http://schemas.microsoft.com/office/drawing/2014/main" id="{51B65533-C739-314E-96EF-D6B8640C00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58647" y="4198028"/>
                        <a:ext cx="1349288" cy="990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ggetto 69">
            <a:extLst>
              <a:ext uri="{FF2B5EF4-FFF2-40B4-BE49-F238E27FC236}">
                <a16:creationId xmlns:a16="http://schemas.microsoft.com/office/drawing/2014/main" id="{593DA001-6883-824F-A6FC-B97FF4E193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190663"/>
              </p:ext>
            </p:extLst>
          </p:nvPr>
        </p:nvGraphicFramePr>
        <p:xfrm>
          <a:off x="3617287" y="5415592"/>
          <a:ext cx="1438175" cy="1095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0" name="Prism 8" r:id="rId21" imgW="3294302" imgH="2272078" progId="Prism8.Document">
                  <p:embed/>
                </p:oleObj>
              </mc:Choice>
              <mc:Fallback>
                <p:oleObj name="Prism 8" r:id="rId21" imgW="3294302" imgH="2272078" progId="Prism8.Document">
                  <p:embed/>
                  <p:pic>
                    <p:nvPicPr>
                      <p:cNvPr id="93" name="Oggetto 92">
                        <a:extLst>
                          <a:ext uri="{FF2B5EF4-FFF2-40B4-BE49-F238E27FC236}">
                            <a16:creationId xmlns:a16="http://schemas.microsoft.com/office/drawing/2014/main" id="{87499249-EF29-FE4D-9551-630131CF67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617287" y="5415592"/>
                        <a:ext cx="1438175" cy="10956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ggetto 70">
            <a:extLst>
              <a:ext uri="{FF2B5EF4-FFF2-40B4-BE49-F238E27FC236}">
                <a16:creationId xmlns:a16="http://schemas.microsoft.com/office/drawing/2014/main" id="{2F4E3339-FD25-5F42-B2D8-AB982300E9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3975358"/>
              </p:ext>
            </p:extLst>
          </p:nvPr>
        </p:nvGraphicFramePr>
        <p:xfrm>
          <a:off x="339863" y="5509432"/>
          <a:ext cx="1316002" cy="1029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1" name="Prism 8" r:id="rId23" imgW="3125483" imgH="2272078" progId="Prism8.Document">
                  <p:embed/>
                </p:oleObj>
              </mc:Choice>
              <mc:Fallback>
                <p:oleObj name="Prism 8" r:id="rId23" imgW="3125483" imgH="2272078" progId="Prism8.Document">
                  <p:embed/>
                  <p:pic>
                    <p:nvPicPr>
                      <p:cNvPr id="94" name="Oggetto 93">
                        <a:extLst>
                          <a:ext uri="{FF2B5EF4-FFF2-40B4-BE49-F238E27FC236}">
                            <a16:creationId xmlns:a16="http://schemas.microsoft.com/office/drawing/2014/main" id="{2C7D7E15-6F61-4049-A82E-573BF471ED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39863" y="5509432"/>
                        <a:ext cx="1316002" cy="10290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ggetto 71">
            <a:extLst>
              <a:ext uri="{FF2B5EF4-FFF2-40B4-BE49-F238E27FC236}">
                <a16:creationId xmlns:a16="http://schemas.microsoft.com/office/drawing/2014/main" id="{ACD0E681-B161-8644-B1FF-2F35513BD3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0962890"/>
              </p:ext>
            </p:extLst>
          </p:nvPr>
        </p:nvGraphicFramePr>
        <p:xfrm>
          <a:off x="319511" y="6877230"/>
          <a:ext cx="1343262" cy="1026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2" name="Prism 8" r:id="rId25" imgW="3238149" imgH="2272078" progId="Prism8.Document">
                  <p:embed/>
                </p:oleObj>
              </mc:Choice>
              <mc:Fallback>
                <p:oleObj name="Prism 8" r:id="rId25" imgW="3238149" imgH="2272078" progId="Prism8.Document">
                  <p:embed/>
                  <p:pic>
                    <p:nvPicPr>
                      <p:cNvPr id="95" name="Oggetto 94">
                        <a:extLst>
                          <a:ext uri="{FF2B5EF4-FFF2-40B4-BE49-F238E27FC236}">
                            <a16:creationId xmlns:a16="http://schemas.microsoft.com/office/drawing/2014/main" id="{00926E45-FF05-3344-AB2B-5CD1AB8805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319511" y="6877230"/>
                        <a:ext cx="1343262" cy="10266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ggetto 72">
            <a:extLst>
              <a:ext uri="{FF2B5EF4-FFF2-40B4-BE49-F238E27FC236}">
                <a16:creationId xmlns:a16="http://schemas.microsoft.com/office/drawing/2014/main" id="{FAC15FAF-63DA-3F41-94FB-C6939AB4F4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6877543"/>
              </p:ext>
            </p:extLst>
          </p:nvPr>
        </p:nvGraphicFramePr>
        <p:xfrm>
          <a:off x="3716707" y="6886116"/>
          <a:ext cx="1388628" cy="988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3" name="Prism 8" r:id="rId27" imgW="3125483" imgH="2272078" progId="Prism8.Document">
                  <p:embed/>
                </p:oleObj>
              </mc:Choice>
              <mc:Fallback>
                <p:oleObj name="Prism 8" r:id="rId27" imgW="3125483" imgH="2272078" progId="Prism8.Document">
                  <p:embed/>
                  <p:pic>
                    <p:nvPicPr>
                      <p:cNvPr id="98" name="Oggetto 97">
                        <a:extLst>
                          <a:ext uri="{FF2B5EF4-FFF2-40B4-BE49-F238E27FC236}">
                            <a16:creationId xmlns:a16="http://schemas.microsoft.com/office/drawing/2014/main" id="{67B6292D-13F8-5047-B490-C7F3AB34AE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716707" y="6886116"/>
                        <a:ext cx="1388628" cy="9884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ggetto 73">
            <a:extLst>
              <a:ext uri="{FF2B5EF4-FFF2-40B4-BE49-F238E27FC236}">
                <a16:creationId xmlns:a16="http://schemas.microsoft.com/office/drawing/2014/main" id="{82139509-8929-4942-89A0-6289D0BA93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342079"/>
              </p:ext>
            </p:extLst>
          </p:nvPr>
        </p:nvGraphicFramePr>
        <p:xfrm>
          <a:off x="1777500" y="2778168"/>
          <a:ext cx="1462195" cy="1026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4" name="Prism 8" r:id="rId29" imgW="3238149" imgH="2272078" progId="Prism8.Document">
                  <p:embed/>
                </p:oleObj>
              </mc:Choice>
              <mc:Fallback>
                <p:oleObj name="Prism 8" r:id="rId29" imgW="3238149" imgH="2272078" progId="Prism8.Document">
                  <p:embed/>
                  <p:pic>
                    <p:nvPicPr>
                      <p:cNvPr id="99" name="Oggetto 98">
                        <a:extLst>
                          <a:ext uri="{FF2B5EF4-FFF2-40B4-BE49-F238E27FC236}">
                            <a16:creationId xmlns:a16="http://schemas.microsoft.com/office/drawing/2014/main" id="{238FA890-64BF-8C4A-970D-0D7905E700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777500" y="2778168"/>
                        <a:ext cx="1462195" cy="10265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ggetto 74">
            <a:extLst>
              <a:ext uri="{FF2B5EF4-FFF2-40B4-BE49-F238E27FC236}">
                <a16:creationId xmlns:a16="http://schemas.microsoft.com/office/drawing/2014/main" id="{B60230A8-F138-FF4D-AD03-32B1C855BC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9552530"/>
              </p:ext>
            </p:extLst>
          </p:nvPr>
        </p:nvGraphicFramePr>
        <p:xfrm>
          <a:off x="1769562" y="4145639"/>
          <a:ext cx="1520357" cy="1068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5" name="Prism 8" r:id="rId31" imgW="3294302" imgH="2272078" progId="Prism8.Document">
                  <p:embed/>
                </p:oleObj>
              </mc:Choice>
              <mc:Fallback>
                <p:oleObj name="Prism 8" r:id="rId31" imgW="3294302" imgH="2272078" progId="Prism8.Document">
                  <p:embed/>
                  <p:pic>
                    <p:nvPicPr>
                      <p:cNvPr id="101" name="Oggetto 100">
                        <a:extLst>
                          <a:ext uri="{FF2B5EF4-FFF2-40B4-BE49-F238E27FC236}">
                            <a16:creationId xmlns:a16="http://schemas.microsoft.com/office/drawing/2014/main" id="{691A23FF-9FA9-4542-86E1-EAF418DE2D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769562" y="4145639"/>
                        <a:ext cx="1520357" cy="10680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ggetto 75">
            <a:extLst>
              <a:ext uri="{FF2B5EF4-FFF2-40B4-BE49-F238E27FC236}">
                <a16:creationId xmlns:a16="http://schemas.microsoft.com/office/drawing/2014/main" id="{60B09966-95BA-4F44-91D6-0F072EBA56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599183"/>
              </p:ext>
            </p:extLst>
          </p:nvPr>
        </p:nvGraphicFramePr>
        <p:xfrm>
          <a:off x="1832485" y="5453058"/>
          <a:ext cx="1562319" cy="1096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6" name="Prism 8" r:id="rId33" imgW="3238149" imgH="2272078" progId="Prism8.Document">
                  <p:embed/>
                </p:oleObj>
              </mc:Choice>
              <mc:Fallback>
                <p:oleObj name="Prism 8" r:id="rId33" imgW="3238149" imgH="2272078" progId="Prism8.Document">
                  <p:embed/>
                  <p:pic>
                    <p:nvPicPr>
                      <p:cNvPr id="102" name="Oggetto 101">
                        <a:extLst>
                          <a:ext uri="{FF2B5EF4-FFF2-40B4-BE49-F238E27FC236}">
                            <a16:creationId xmlns:a16="http://schemas.microsoft.com/office/drawing/2014/main" id="{B496713E-05CD-FF47-92BD-9A3E6B1C8F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1832485" y="5453058"/>
                        <a:ext cx="1562319" cy="10967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Oggetto 76">
            <a:extLst>
              <a:ext uri="{FF2B5EF4-FFF2-40B4-BE49-F238E27FC236}">
                <a16:creationId xmlns:a16="http://schemas.microsoft.com/office/drawing/2014/main" id="{E7BA0DD7-77DE-9542-9888-CE760436ED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271209"/>
              </p:ext>
            </p:extLst>
          </p:nvPr>
        </p:nvGraphicFramePr>
        <p:xfrm>
          <a:off x="5264519" y="6802433"/>
          <a:ext cx="1494315" cy="1086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7" name="Prism 8" r:id="rId35" imgW="3125483" imgH="2272078" progId="Prism8.Document">
                  <p:embed/>
                </p:oleObj>
              </mc:Choice>
              <mc:Fallback>
                <p:oleObj name="Prism 8" r:id="rId35" imgW="3125483" imgH="2272078" progId="Prism8.Document">
                  <p:embed/>
                  <p:pic>
                    <p:nvPicPr>
                      <p:cNvPr id="103" name="Oggetto 102">
                        <a:extLst>
                          <a:ext uri="{FF2B5EF4-FFF2-40B4-BE49-F238E27FC236}">
                            <a16:creationId xmlns:a16="http://schemas.microsoft.com/office/drawing/2014/main" id="{AE1220B8-D053-5048-A3C6-7D37E656BB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264519" y="6802433"/>
                        <a:ext cx="1494315" cy="10862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" name="Oggetto 77">
            <a:extLst>
              <a:ext uri="{FF2B5EF4-FFF2-40B4-BE49-F238E27FC236}">
                <a16:creationId xmlns:a16="http://schemas.microsoft.com/office/drawing/2014/main" id="{29CA7124-1291-E44E-B455-CCB3EC0B8B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430250"/>
              </p:ext>
            </p:extLst>
          </p:nvPr>
        </p:nvGraphicFramePr>
        <p:xfrm>
          <a:off x="1792345" y="6839940"/>
          <a:ext cx="1635345" cy="1048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8" name="Prism 8" r:id="rId37" imgW="3350814" imgH="2272078" progId="Prism8.Document">
                  <p:embed/>
                </p:oleObj>
              </mc:Choice>
              <mc:Fallback>
                <p:oleObj name="Prism 8" r:id="rId37" imgW="3350814" imgH="2272078" progId="Prism8.Document">
                  <p:embed/>
                  <p:pic>
                    <p:nvPicPr>
                      <p:cNvPr id="104" name="Oggetto 103">
                        <a:extLst>
                          <a:ext uri="{FF2B5EF4-FFF2-40B4-BE49-F238E27FC236}">
                            <a16:creationId xmlns:a16="http://schemas.microsoft.com/office/drawing/2014/main" id="{F8B721BD-3249-0C4B-8AC7-82A191839C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1792345" y="6839940"/>
                        <a:ext cx="1635345" cy="10487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CasellaDiTesto 78">
            <a:extLst>
              <a:ext uri="{FF2B5EF4-FFF2-40B4-BE49-F238E27FC236}">
                <a16:creationId xmlns:a16="http://schemas.microsoft.com/office/drawing/2014/main" id="{AD83A881-8659-774A-B0CB-F35979B12DF2}"/>
              </a:ext>
            </a:extLst>
          </p:cNvPr>
          <p:cNvSpPr txBox="1"/>
          <p:nvPr/>
        </p:nvSpPr>
        <p:spPr>
          <a:xfrm rot="16200000">
            <a:off x="-484076" y="3296260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AF8C663B-EB4D-8D4A-9030-DF13155A19A1}"/>
              </a:ext>
            </a:extLst>
          </p:cNvPr>
          <p:cNvSpPr txBox="1"/>
          <p:nvPr/>
        </p:nvSpPr>
        <p:spPr>
          <a:xfrm rot="16200000">
            <a:off x="2864399" y="3258793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FECBEFA0-31DA-C740-9EC5-669BDFFB0CFF}"/>
              </a:ext>
            </a:extLst>
          </p:cNvPr>
          <p:cNvSpPr txBox="1"/>
          <p:nvPr/>
        </p:nvSpPr>
        <p:spPr>
          <a:xfrm rot="16200000">
            <a:off x="1424646" y="3219645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1760BA31-2A46-2247-B999-CE3A52884AEB}"/>
              </a:ext>
            </a:extLst>
          </p:cNvPr>
          <p:cNvSpPr txBox="1"/>
          <p:nvPr/>
        </p:nvSpPr>
        <p:spPr>
          <a:xfrm rot="16200000">
            <a:off x="1416353" y="4588601"/>
            <a:ext cx="5722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83" name="CasellaDiTesto 82">
            <a:extLst>
              <a:ext uri="{FF2B5EF4-FFF2-40B4-BE49-F238E27FC236}">
                <a16:creationId xmlns:a16="http://schemas.microsoft.com/office/drawing/2014/main" id="{04B3E21E-ADD0-DC42-BF92-1A913B2AA738}"/>
              </a:ext>
            </a:extLst>
          </p:cNvPr>
          <p:cNvSpPr txBox="1"/>
          <p:nvPr/>
        </p:nvSpPr>
        <p:spPr>
          <a:xfrm rot="16200000">
            <a:off x="1460597" y="5890045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84" name="CasellaDiTesto 83">
            <a:extLst>
              <a:ext uri="{FF2B5EF4-FFF2-40B4-BE49-F238E27FC236}">
                <a16:creationId xmlns:a16="http://schemas.microsoft.com/office/drawing/2014/main" id="{461FB8FA-0D60-1442-B8B4-EDE6C1B99E5F}"/>
              </a:ext>
            </a:extLst>
          </p:cNvPr>
          <p:cNvSpPr txBox="1"/>
          <p:nvPr/>
        </p:nvSpPr>
        <p:spPr>
          <a:xfrm rot="16200000">
            <a:off x="1423553" y="7271462"/>
            <a:ext cx="617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1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B8383D1A-40E8-754B-939F-934DD1DE802D}"/>
              </a:ext>
            </a:extLst>
          </p:cNvPr>
          <p:cNvSpPr txBox="1"/>
          <p:nvPr/>
        </p:nvSpPr>
        <p:spPr>
          <a:xfrm rot="16200000">
            <a:off x="4885579" y="3158599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B1A162B9-4958-BA46-85AE-EEFD20B00C39}"/>
              </a:ext>
            </a:extLst>
          </p:cNvPr>
          <p:cNvSpPr txBox="1"/>
          <p:nvPr/>
        </p:nvSpPr>
        <p:spPr>
          <a:xfrm rot="16200000">
            <a:off x="-481554" y="4651190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45F74726-E0BB-7D45-B6EF-69ED342B23D0}"/>
              </a:ext>
            </a:extLst>
          </p:cNvPr>
          <p:cNvSpPr txBox="1"/>
          <p:nvPr/>
        </p:nvSpPr>
        <p:spPr>
          <a:xfrm rot="16200000">
            <a:off x="-442466" y="5930666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A85FC91E-7DF4-514D-AC5B-DE396A1117C3}"/>
              </a:ext>
            </a:extLst>
          </p:cNvPr>
          <p:cNvSpPr txBox="1"/>
          <p:nvPr/>
        </p:nvSpPr>
        <p:spPr>
          <a:xfrm rot="16200000">
            <a:off x="2871684" y="5918972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CasellaDiTesto 88">
            <a:extLst>
              <a:ext uri="{FF2B5EF4-FFF2-40B4-BE49-F238E27FC236}">
                <a16:creationId xmlns:a16="http://schemas.microsoft.com/office/drawing/2014/main" id="{4B441C09-723B-5F4E-90BA-554B2153C437}"/>
              </a:ext>
            </a:extLst>
          </p:cNvPr>
          <p:cNvSpPr txBox="1"/>
          <p:nvPr/>
        </p:nvSpPr>
        <p:spPr>
          <a:xfrm rot="16200000">
            <a:off x="4830140" y="5851244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F808E224-58A1-6D49-8552-12842BC7D4C4}"/>
              </a:ext>
            </a:extLst>
          </p:cNvPr>
          <p:cNvSpPr txBox="1"/>
          <p:nvPr/>
        </p:nvSpPr>
        <p:spPr>
          <a:xfrm rot="16200000">
            <a:off x="4850704" y="7259746"/>
            <a:ext cx="617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1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graphicFrame>
        <p:nvGraphicFramePr>
          <p:cNvPr id="91" name="Oggetto 90">
            <a:extLst>
              <a:ext uri="{FF2B5EF4-FFF2-40B4-BE49-F238E27FC236}">
                <a16:creationId xmlns:a16="http://schemas.microsoft.com/office/drawing/2014/main" id="{C6ABC549-F6A1-324D-9E2E-B58356C1AC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171551"/>
              </p:ext>
            </p:extLst>
          </p:nvPr>
        </p:nvGraphicFramePr>
        <p:xfrm>
          <a:off x="5279219" y="2701790"/>
          <a:ext cx="1526250" cy="1086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9" name="Prism 8" r:id="rId39" imgW="3125483" imgH="2272078" progId="Prism8.Document">
                  <p:embed/>
                </p:oleObj>
              </mc:Choice>
              <mc:Fallback>
                <p:oleObj name="Prism 8" r:id="rId39" imgW="3125483" imgH="2272078" progId="Prism8.Document">
                  <p:embed/>
                  <p:pic>
                    <p:nvPicPr>
                      <p:cNvPr id="142" name="Oggetto 141">
                        <a:extLst>
                          <a:ext uri="{FF2B5EF4-FFF2-40B4-BE49-F238E27FC236}">
                            <a16:creationId xmlns:a16="http://schemas.microsoft.com/office/drawing/2014/main" id="{1639F277-A4F8-D041-917B-F308A1B58C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5279219" y="2701790"/>
                        <a:ext cx="1526250" cy="10862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ggetto 91">
            <a:extLst>
              <a:ext uri="{FF2B5EF4-FFF2-40B4-BE49-F238E27FC236}">
                <a16:creationId xmlns:a16="http://schemas.microsoft.com/office/drawing/2014/main" id="{6053583B-0354-D249-9A90-DACA2A9AE2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973760"/>
              </p:ext>
            </p:extLst>
          </p:nvPr>
        </p:nvGraphicFramePr>
        <p:xfrm>
          <a:off x="5222749" y="5431241"/>
          <a:ext cx="1494607" cy="1086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0" name="Prism 8" r:id="rId41" imgW="3125483" imgH="2272078" progId="Prism8.Document">
                  <p:embed/>
                </p:oleObj>
              </mc:Choice>
              <mc:Fallback>
                <p:oleObj name="Prism 8" r:id="rId41" imgW="3125483" imgH="2272078" progId="Prism8.Document">
                  <p:embed/>
                  <p:pic>
                    <p:nvPicPr>
                      <p:cNvPr id="143" name="Oggetto 142">
                        <a:extLst>
                          <a:ext uri="{FF2B5EF4-FFF2-40B4-BE49-F238E27FC236}">
                            <a16:creationId xmlns:a16="http://schemas.microsoft.com/office/drawing/2014/main" id="{63C30CCC-B956-1545-9631-ACF96D8257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5222749" y="5431241"/>
                        <a:ext cx="1494607" cy="10862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CasellaDiTesto 32">
            <a:extLst>
              <a:ext uri="{FF2B5EF4-FFF2-40B4-BE49-F238E27FC236}">
                <a16:creationId xmlns:a16="http://schemas.microsoft.com/office/drawing/2014/main" id="{8B494300-0E62-BA49-A665-B2C60C79D5AC}"/>
              </a:ext>
            </a:extLst>
          </p:cNvPr>
          <p:cNvSpPr txBox="1">
            <a:spLocks/>
          </p:cNvSpPr>
          <p:nvPr/>
        </p:nvSpPr>
        <p:spPr>
          <a:xfrm>
            <a:off x="4859630" y="3928024"/>
            <a:ext cx="943536" cy="276999"/>
          </a:xfrm>
          <a:prstGeom prst="rect">
            <a:avLst/>
          </a:prstGeom>
          <a:solidFill>
            <a:schemeClr val="accent6">
              <a:lumMod val="60000"/>
              <a:lumOff val="40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TSCM</a:t>
            </a:r>
          </a:p>
        </p:txBody>
      </p:sp>
      <p:graphicFrame>
        <p:nvGraphicFramePr>
          <p:cNvPr id="97" name="Oggetto 96">
            <a:extLst>
              <a:ext uri="{FF2B5EF4-FFF2-40B4-BE49-F238E27FC236}">
                <a16:creationId xmlns:a16="http://schemas.microsoft.com/office/drawing/2014/main" id="{F54D7C4D-8AFF-BC4A-9C3E-9A14E8F51C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9008064"/>
              </p:ext>
            </p:extLst>
          </p:nvPr>
        </p:nvGraphicFramePr>
        <p:xfrm>
          <a:off x="3607226" y="4179398"/>
          <a:ext cx="1331440" cy="975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1" name="Prism 8" r:id="rId43" imgW="3294302" imgH="2272078" progId="Prism8.Document">
                  <p:embed/>
                </p:oleObj>
              </mc:Choice>
              <mc:Fallback>
                <p:oleObj name="Prism 8" r:id="rId43" imgW="3294302" imgH="2272078" progId="Prism8.Document">
                  <p:embed/>
                  <p:pic>
                    <p:nvPicPr>
                      <p:cNvPr id="148" name="Oggetto 147">
                        <a:extLst>
                          <a:ext uri="{FF2B5EF4-FFF2-40B4-BE49-F238E27FC236}">
                            <a16:creationId xmlns:a16="http://schemas.microsoft.com/office/drawing/2014/main" id="{F1F430FD-9CB6-034E-81CD-13C90C4CC485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3607226" y="4179398"/>
                        <a:ext cx="1331440" cy="975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Oggetto 97">
            <a:extLst>
              <a:ext uri="{FF2B5EF4-FFF2-40B4-BE49-F238E27FC236}">
                <a16:creationId xmlns:a16="http://schemas.microsoft.com/office/drawing/2014/main" id="{49B7C6FF-EC0C-2945-9B08-B58D9E8CAD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514489"/>
              </p:ext>
            </p:extLst>
          </p:nvPr>
        </p:nvGraphicFramePr>
        <p:xfrm>
          <a:off x="5105335" y="4107609"/>
          <a:ext cx="1526250" cy="105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2" name="Prism 8" r:id="rId45" imgW="3294302" imgH="2272078" progId="Prism8.Document">
                  <p:embed/>
                </p:oleObj>
              </mc:Choice>
              <mc:Fallback>
                <p:oleObj name="Prism 8" r:id="rId45" imgW="3294302" imgH="2272078" progId="Prism8.Document">
                  <p:embed/>
                  <p:pic>
                    <p:nvPicPr>
                      <p:cNvPr id="149" name="Oggetto 148">
                        <a:extLst>
                          <a:ext uri="{FF2B5EF4-FFF2-40B4-BE49-F238E27FC236}">
                            <a16:creationId xmlns:a16="http://schemas.microsoft.com/office/drawing/2014/main" id="{E67FD3AC-DAC8-E64C-B4C5-AD55AEF417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5105335" y="4107609"/>
                        <a:ext cx="1526250" cy="1051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4CA151C0-D997-DD46-BE5B-DB11D01AEA6B}"/>
              </a:ext>
            </a:extLst>
          </p:cNvPr>
          <p:cNvSpPr txBox="1"/>
          <p:nvPr/>
        </p:nvSpPr>
        <p:spPr>
          <a:xfrm rot="16200000">
            <a:off x="2852508" y="4627074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7B3195EF-FAED-F948-B9FA-817D53DFBF7C}"/>
              </a:ext>
            </a:extLst>
          </p:cNvPr>
          <p:cNvSpPr txBox="1"/>
          <p:nvPr/>
        </p:nvSpPr>
        <p:spPr>
          <a:xfrm rot="16200000">
            <a:off x="4750414" y="4587721"/>
            <a:ext cx="5722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101" name="CasellaDiTesto 100">
            <a:extLst>
              <a:ext uri="{FF2B5EF4-FFF2-40B4-BE49-F238E27FC236}">
                <a16:creationId xmlns:a16="http://schemas.microsoft.com/office/drawing/2014/main" id="{0D8A5274-0DF7-0948-B115-C099C2F0F4AE}"/>
              </a:ext>
            </a:extLst>
          </p:cNvPr>
          <p:cNvSpPr txBox="1"/>
          <p:nvPr/>
        </p:nvSpPr>
        <p:spPr>
          <a:xfrm rot="16200000">
            <a:off x="-443129" y="7279157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" name="CasellaDiTesto 101">
            <a:extLst>
              <a:ext uri="{FF2B5EF4-FFF2-40B4-BE49-F238E27FC236}">
                <a16:creationId xmlns:a16="http://schemas.microsoft.com/office/drawing/2014/main" id="{EDF5E23F-AE84-FB4B-ABCC-113501E27FDE}"/>
              </a:ext>
            </a:extLst>
          </p:cNvPr>
          <p:cNvSpPr txBox="1"/>
          <p:nvPr/>
        </p:nvSpPr>
        <p:spPr>
          <a:xfrm rot="16200000">
            <a:off x="2928190" y="7296449"/>
            <a:ext cx="1330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CD8+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" name="CasellaDiTesto 102">
            <a:extLst>
              <a:ext uri="{FF2B5EF4-FFF2-40B4-BE49-F238E27FC236}">
                <a16:creationId xmlns:a16="http://schemas.microsoft.com/office/drawing/2014/main" id="{7C567C9F-6BCE-7245-9FFC-03F1C159A55F}"/>
              </a:ext>
            </a:extLst>
          </p:cNvPr>
          <p:cNvSpPr txBox="1"/>
          <p:nvPr/>
        </p:nvSpPr>
        <p:spPr>
          <a:xfrm>
            <a:off x="1275759" y="787454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T7</a:t>
            </a:r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A17B417A-CD25-8B4E-8C2C-DF4897A931F4}"/>
              </a:ext>
            </a:extLst>
          </p:cNvPr>
          <p:cNvSpPr txBox="1"/>
          <p:nvPr/>
        </p:nvSpPr>
        <p:spPr>
          <a:xfrm>
            <a:off x="898427" y="787454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T2</a:t>
            </a:r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C16906BB-6B3E-694B-AA51-DDA5A970B02B}"/>
              </a:ext>
            </a:extLst>
          </p:cNvPr>
          <p:cNvSpPr txBox="1"/>
          <p:nvPr/>
        </p:nvSpPr>
        <p:spPr>
          <a:xfrm>
            <a:off x="546035" y="787454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T0</a:t>
            </a:r>
          </a:p>
        </p:txBody>
      </p:sp>
      <p:sp>
        <p:nvSpPr>
          <p:cNvPr id="106" name="CasellaDiTesto 105">
            <a:extLst>
              <a:ext uri="{FF2B5EF4-FFF2-40B4-BE49-F238E27FC236}">
                <a16:creationId xmlns:a16="http://schemas.microsoft.com/office/drawing/2014/main" id="{FD8596B2-9F4E-394B-A6D0-C45C0013AAC7}"/>
              </a:ext>
            </a:extLst>
          </p:cNvPr>
          <p:cNvSpPr txBox="1"/>
          <p:nvPr/>
        </p:nvSpPr>
        <p:spPr>
          <a:xfrm>
            <a:off x="2899964" y="783379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T7</a:t>
            </a:r>
          </a:p>
        </p:txBody>
      </p:sp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ED6D2E57-DC9F-674B-8D34-08EB157E3117}"/>
              </a:ext>
            </a:extLst>
          </p:cNvPr>
          <p:cNvSpPr txBox="1"/>
          <p:nvPr/>
        </p:nvSpPr>
        <p:spPr>
          <a:xfrm>
            <a:off x="2522632" y="783379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T2</a:t>
            </a:r>
          </a:p>
        </p:txBody>
      </p:sp>
      <p:sp>
        <p:nvSpPr>
          <p:cNvPr id="108" name="CasellaDiTesto 107">
            <a:extLst>
              <a:ext uri="{FF2B5EF4-FFF2-40B4-BE49-F238E27FC236}">
                <a16:creationId xmlns:a16="http://schemas.microsoft.com/office/drawing/2014/main" id="{E8D7F7D8-D5D6-8241-B72F-D3D50E3348F1}"/>
              </a:ext>
            </a:extLst>
          </p:cNvPr>
          <p:cNvSpPr txBox="1"/>
          <p:nvPr/>
        </p:nvSpPr>
        <p:spPr>
          <a:xfrm>
            <a:off x="2170240" y="783379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T0</a:t>
            </a:r>
          </a:p>
        </p:txBody>
      </p:sp>
      <p:sp>
        <p:nvSpPr>
          <p:cNvPr id="109" name="CasellaDiTesto 108">
            <a:extLst>
              <a:ext uri="{FF2B5EF4-FFF2-40B4-BE49-F238E27FC236}">
                <a16:creationId xmlns:a16="http://schemas.microsoft.com/office/drawing/2014/main" id="{CC8B7E5B-0D12-E745-9FFB-294916EE933D}"/>
              </a:ext>
            </a:extLst>
          </p:cNvPr>
          <p:cNvSpPr txBox="1"/>
          <p:nvPr/>
        </p:nvSpPr>
        <p:spPr>
          <a:xfrm>
            <a:off x="4649771" y="782307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T7</a:t>
            </a:r>
          </a:p>
        </p:txBody>
      </p:sp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AACF4995-3624-C244-B044-D4975AB3DED4}"/>
              </a:ext>
            </a:extLst>
          </p:cNvPr>
          <p:cNvSpPr txBox="1"/>
          <p:nvPr/>
        </p:nvSpPr>
        <p:spPr>
          <a:xfrm>
            <a:off x="4272439" y="782307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T2</a:t>
            </a:r>
          </a:p>
        </p:txBody>
      </p:sp>
      <p:sp>
        <p:nvSpPr>
          <p:cNvPr id="111" name="CasellaDiTesto 110">
            <a:extLst>
              <a:ext uri="{FF2B5EF4-FFF2-40B4-BE49-F238E27FC236}">
                <a16:creationId xmlns:a16="http://schemas.microsoft.com/office/drawing/2014/main" id="{A8D40F8C-26FE-FD4C-91C8-4BF8FC842045}"/>
              </a:ext>
            </a:extLst>
          </p:cNvPr>
          <p:cNvSpPr txBox="1"/>
          <p:nvPr/>
        </p:nvSpPr>
        <p:spPr>
          <a:xfrm>
            <a:off x="3920047" y="782307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T0</a:t>
            </a:r>
          </a:p>
        </p:txBody>
      </p:sp>
      <p:sp>
        <p:nvSpPr>
          <p:cNvPr id="112" name="CasellaDiTesto 111">
            <a:extLst>
              <a:ext uri="{FF2B5EF4-FFF2-40B4-BE49-F238E27FC236}">
                <a16:creationId xmlns:a16="http://schemas.microsoft.com/office/drawing/2014/main" id="{6697AAE1-68F6-314C-A1BB-5FCE2829E56A}"/>
              </a:ext>
            </a:extLst>
          </p:cNvPr>
          <p:cNvSpPr txBox="1"/>
          <p:nvPr/>
        </p:nvSpPr>
        <p:spPr>
          <a:xfrm>
            <a:off x="6228126" y="783682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T7</a:t>
            </a:r>
          </a:p>
        </p:txBody>
      </p:sp>
      <p:sp>
        <p:nvSpPr>
          <p:cNvPr id="113" name="CasellaDiTesto 112">
            <a:extLst>
              <a:ext uri="{FF2B5EF4-FFF2-40B4-BE49-F238E27FC236}">
                <a16:creationId xmlns:a16="http://schemas.microsoft.com/office/drawing/2014/main" id="{51BB967A-83FE-1D4D-B0DB-9446E7A80413}"/>
              </a:ext>
            </a:extLst>
          </p:cNvPr>
          <p:cNvSpPr txBox="1"/>
          <p:nvPr/>
        </p:nvSpPr>
        <p:spPr>
          <a:xfrm>
            <a:off x="5850794" y="783682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T2</a:t>
            </a:r>
          </a:p>
        </p:txBody>
      </p:sp>
      <p:sp>
        <p:nvSpPr>
          <p:cNvPr id="114" name="CasellaDiTesto 113">
            <a:extLst>
              <a:ext uri="{FF2B5EF4-FFF2-40B4-BE49-F238E27FC236}">
                <a16:creationId xmlns:a16="http://schemas.microsoft.com/office/drawing/2014/main" id="{2DCC8850-80E2-2A4F-9DCF-4A7A888E4213}"/>
              </a:ext>
            </a:extLst>
          </p:cNvPr>
          <p:cNvSpPr txBox="1"/>
          <p:nvPr/>
        </p:nvSpPr>
        <p:spPr>
          <a:xfrm>
            <a:off x="5498402" y="783682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T0</a:t>
            </a:r>
          </a:p>
        </p:txBody>
      </p:sp>
    </p:spTree>
    <p:extLst>
      <p:ext uri="{BB962C8B-B14F-4D97-AF65-F5344CB8AC3E}">
        <p14:creationId xmlns:p14="http://schemas.microsoft.com/office/powerpoint/2010/main" val="1575971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E8AC88F7-F6C9-A348-B209-37E7207D9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25450"/>
            <a:ext cx="6134100" cy="398780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A3B85CA8-E898-D74F-A25C-6826314A6519}"/>
              </a:ext>
            </a:extLst>
          </p:cNvPr>
          <p:cNvSpPr/>
          <p:nvPr/>
        </p:nvSpPr>
        <p:spPr>
          <a:xfrm>
            <a:off x="3495675" y="3524250"/>
            <a:ext cx="438150" cy="666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E35BFD7-A955-C047-AE1A-F90E040E401C}"/>
              </a:ext>
            </a:extLst>
          </p:cNvPr>
          <p:cNvSpPr/>
          <p:nvPr/>
        </p:nvSpPr>
        <p:spPr>
          <a:xfrm>
            <a:off x="2819400" y="2828924"/>
            <a:ext cx="438150" cy="428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D61D110E-13CA-BB42-A603-540F9FB0AB14}"/>
              </a:ext>
            </a:extLst>
          </p:cNvPr>
          <p:cNvSpPr/>
          <p:nvPr/>
        </p:nvSpPr>
        <p:spPr>
          <a:xfrm>
            <a:off x="5600700" y="2962274"/>
            <a:ext cx="438150" cy="428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A6DE78C-26CF-5845-BDEB-0A99F05EE892}"/>
              </a:ext>
            </a:extLst>
          </p:cNvPr>
          <p:cNvSpPr/>
          <p:nvPr/>
        </p:nvSpPr>
        <p:spPr>
          <a:xfrm>
            <a:off x="4819650" y="1647825"/>
            <a:ext cx="628650" cy="209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BC52315-DFA1-734D-82E8-5419089E3C38}"/>
              </a:ext>
            </a:extLst>
          </p:cNvPr>
          <p:cNvSpPr/>
          <p:nvPr/>
        </p:nvSpPr>
        <p:spPr>
          <a:xfrm>
            <a:off x="2628899" y="1284287"/>
            <a:ext cx="1590675" cy="666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52C3C640-B3E6-B247-8442-291466F261C8}"/>
              </a:ext>
            </a:extLst>
          </p:cNvPr>
          <p:cNvSpPr/>
          <p:nvPr/>
        </p:nvSpPr>
        <p:spPr>
          <a:xfrm>
            <a:off x="685800" y="1951037"/>
            <a:ext cx="571500" cy="153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FE51ABB5-E057-574E-98B6-E975EDBB4912}"/>
              </a:ext>
            </a:extLst>
          </p:cNvPr>
          <p:cNvCxnSpPr/>
          <p:nvPr/>
        </p:nvCxnSpPr>
        <p:spPr>
          <a:xfrm>
            <a:off x="1000125" y="2028825"/>
            <a:ext cx="13239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CA96AAF6-83FB-7749-877E-EAE944879699}"/>
              </a:ext>
            </a:extLst>
          </p:cNvPr>
          <p:cNvCxnSpPr>
            <a:cxnSpLocks/>
          </p:cNvCxnSpPr>
          <p:nvPr/>
        </p:nvCxnSpPr>
        <p:spPr>
          <a:xfrm>
            <a:off x="4057650" y="1752600"/>
            <a:ext cx="5238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1DD0CAAA-53E9-E149-BED2-7C9C030BB88A}"/>
              </a:ext>
            </a:extLst>
          </p:cNvPr>
          <p:cNvCxnSpPr>
            <a:cxnSpLocks/>
          </p:cNvCxnSpPr>
          <p:nvPr/>
        </p:nvCxnSpPr>
        <p:spPr>
          <a:xfrm>
            <a:off x="5257800" y="17526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29A0FCA7-1E19-C14A-A09D-436E2942CF12}"/>
              </a:ext>
            </a:extLst>
          </p:cNvPr>
          <p:cNvCxnSpPr>
            <a:cxnSpLocks/>
          </p:cNvCxnSpPr>
          <p:nvPr/>
        </p:nvCxnSpPr>
        <p:spPr>
          <a:xfrm flipH="1">
            <a:off x="4219574" y="3324225"/>
            <a:ext cx="145732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7E0E157-7218-D543-9369-3B969C079FCE}"/>
              </a:ext>
            </a:extLst>
          </p:cNvPr>
          <p:cNvSpPr txBox="1"/>
          <p:nvPr/>
        </p:nvSpPr>
        <p:spPr>
          <a:xfrm>
            <a:off x="66265" y="8333829"/>
            <a:ext cx="67159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 err="1"/>
              <a:t>Supplementary</a:t>
            </a:r>
            <a:r>
              <a:rPr lang="it-IT" sz="1100" b="1" dirty="0"/>
              <a:t> Figure 7</a:t>
            </a:r>
            <a:r>
              <a:rPr lang="it-IT" sz="1100" dirty="0"/>
              <a:t>. </a:t>
            </a:r>
            <a:r>
              <a:rPr lang="it-IT" sz="1100" dirty="0" err="1"/>
              <a:t>Gating</a:t>
            </a:r>
            <a:r>
              <a:rPr lang="it-IT" sz="1100" dirty="0"/>
              <a:t> strategy </a:t>
            </a:r>
            <a:r>
              <a:rPr lang="it-IT" sz="1100" dirty="0" err="1"/>
              <a:t>used</a:t>
            </a:r>
            <a:r>
              <a:rPr lang="it-IT" sz="1100" dirty="0"/>
              <a:t> for the </a:t>
            </a:r>
            <a:r>
              <a:rPr lang="it-IT" sz="1100" dirty="0" err="1"/>
              <a:t>identification</a:t>
            </a:r>
            <a:r>
              <a:rPr lang="it-IT" sz="1100" dirty="0"/>
              <a:t> of T </a:t>
            </a:r>
            <a:r>
              <a:rPr lang="it-IT" sz="1100" dirty="0" err="1"/>
              <a:t>cells</a:t>
            </a:r>
            <a:r>
              <a:rPr lang="it-IT" sz="1100" dirty="0"/>
              <a:t> </a:t>
            </a:r>
            <a:r>
              <a:rPr lang="it-IT" sz="1100" dirty="0" err="1"/>
              <a:t>among</a:t>
            </a:r>
            <a:r>
              <a:rPr lang="it-IT" sz="1100" dirty="0"/>
              <a:t> PBMC. </a:t>
            </a:r>
            <a:r>
              <a:rPr lang="it-IT" sz="1100" dirty="0" err="1"/>
              <a:t>Cells</a:t>
            </a:r>
            <a:r>
              <a:rPr lang="it-IT" sz="1100" dirty="0"/>
              <a:t> </a:t>
            </a:r>
            <a:r>
              <a:rPr lang="it-IT" sz="1100" dirty="0" err="1"/>
              <a:t>were</a:t>
            </a:r>
            <a:r>
              <a:rPr lang="it-IT" sz="1100" dirty="0"/>
              <a:t> </a:t>
            </a:r>
            <a:r>
              <a:rPr lang="it-IT" sz="1100" dirty="0" err="1"/>
              <a:t>identified</a:t>
            </a:r>
            <a:r>
              <a:rPr lang="it-IT" sz="1100" dirty="0"/>
              <a:t> by </a:t>
            </a:r>
            <a:r>
              <a:rPr lang="it-IT" sz="1100" dirty="0" err="1"/>
              <a:t>physical</a:t>
            </a:r>
            <a:r>
              <a:rPr lang="it-IT" sz="1100" dirty="0"/>
              <a:t> </a:t>
            </a:r>
            <a:r>
              <a:rPr lang="it-IT" sz="1100" dirty="0" err="1"/>
              <a:t>parameters</a:t>
            </a:r>
            <a:r>
              <a:rPr lang="it-IT" sz="1100" dirty="0"/>
              <a:t>, </a:t>
            </a:r>
            <a:r>
              <a:rPr lang="it-IT" sz="1100" dirty="0" err="1"/>
              <a:t>perturbancies</a:t>
            </a:r>
            <a:r>
              <a:rPr lang="it-IT" sz="1100" dirty="0"/>
              <a:t> </a:t>
            </a:r>
            <a:r>
              <a:rPr lang="it-IT" sz="1100" dirty="0" err="1"/>
              <a:t>during</a:t>
            </a:r>
            <a:r>
              <a:rPr lang="it-IT" sz="1100" dirty="0"/>
              <a:t> the </a:t>
            </a:r>
            <a:r>
              <a:rPr lang="it-IT" sz="1100" dirty="0" err="1"/>
              <a:t>acquisition</a:t>
            </a:r>
            <a:r>
              <a:rPr lang="it-IT" sz="1100" dirty="0"/>
              <a:t> and dead </a:t>
            </a:r>
            <a:r>
              <a:rPr lang="it-IT" sz="1100" dirty="0" err="1"/>
              <a:t>cells</a:t>
            </a:r>
            <a:r>
              <a:rPr lang="it-IT" sz="1100" dirty="0"/>
              <a:t> </a:t>
            </a:r>
            <a:r>
              <a:rPr lang="it-IT" sz="1100" dirty="0" err="1"/>
              <a:t>were</a:t>
            </a:r>
            <a:r>
              <a:rPr lang="it-IT" sz="1100" dirty="0"/>
              <a:t> </a:t>
            </a:r>
            <a:r>
              <a:rPr lang="it-IT" sz="1100" dirty="0" err="1"/>
              <a:t>removed</a:t>
            </a:r>
            <a:r>
              <a:rPr lang="it-IT" sz="1100" dirty="0"/>
              <a:t> by time vs </a:t>
            </a:r>
            <a:r>
              <a:rPr lang="it-IT" sz="1100" dirty="0" err="1"/>
              <a:t>viability</a:t>
            </a:r>
            <a:r>
              <a:rPr lang="it-IT" sz="1100" dirty="0"/>
              <a:t> gate, </a:t>
            </a:r>
            <a:r>
              <a:rPr lang="it-IT" sz="1100" dirty="0" err="1"/>
              <a:t>doublets</a:t>
            </a:r>
            <a:r>
              <a:rPr lang="it-IT" sz="1100" dirty="0"/>
              <a:t> </a:t>
            </a:r>
            <a:r>
              <a:rPr lang="it-IT" sz="1100" dirty="0" err="1"/>
              <a:t>were</a:t>
            </a:r>
            <a:r>
              <a:rPr lang="it-IT" sz="1100" dirty="0"/>
              <a:t> </a:t>
            </a:r>
            <a:r>
              <a:rPr lang="it-IT" sz="1100" dirty="0" err="1"/>
              <a:t>removed</a:t>
            </a:r>
            <a:r>
              <a:rPr lang="it-IT" sz="1100" dirty="0"/>
              <a:t> </a:t>
            </a:r>
            <a:r>
              <a:rPr lang="it-IT" sz="1100" dirty="0" err="1"/>
              <a:t>according</a:t>
            </a:r>
            <a:r>
              <a:rPr lang="it-IT" sz="1100" dirty="0"/>
              <a:t> to FSCH-H vs FSC-W gate. T </a:t>
            </a:r>
            <a:r>
              <a:rPr lang="it-IT" sz="1100" dirty="0" err="1"/>
              <a:t>cells</a:t>
            </a:r>
            <a:r>
              <a:rPr lang="it-IT" sz="1100" dirty="0"/>
              <a:t> </a:t>
            </a:r>
            <a:r>
              <a:rPr lang="it-IT" sz="1100" dirty="0" err="1"/>
              <a:t>were</a:t>
            </a:r>
            <a:r>
              <a:rPr lang="it-IT" sz="1100" dirty="0"/>
              <a:t> </a:t>
            </a:r>
            <a:r>
              <a:rPr lang="it-IT" sz="1100" dirty="0" err="1"/>
              <a:t>selected</a:t>
            </a:r>
            <a:r>
              <a:rPr lang="it-IT" sz="1100" dirty="0"/>
              <a:t> </a:t>
            </a:r>
            <a:r>
              <a:rPr lang="it-IT" sz="1100" dirty="0" err="1"/>
              <a:t>as</a:t>
            </a:r>
            <a:r>
              <a:rPr lang="it-IT" sz="1100" dirty="0"/>
              <a:t> CD3+, CD45+ , inside this </a:t>
            </a:r>
            <a:r>
              <a:rPr lang="it-IT" sz="1100" dirty="0" err="1"/>
              <a:t>population</a:t>
            </a:r>
            <a:r>
              <a:rPr lang="it-IT" sz="1100" dirty="0"/>
              <a:t> CD4+ and CD8+ T </a:t>
            </a:r>
            <a:r>
              <a:rPr lang="it-IT" sz="1100" dirty="0" err="1"/>
              <a:t>cells</a:t>
            </a:r>
            <a:r>
              <a:rPr lang="it-IT" sz="1100" dirty="0"/>
              <a:t> </a:t>
            </a:r>
            <a:r>
              <a:rPr lang="it-IT" sz="1100" dirty="0" err="1"/>
              <a:t>were</a:t>
            </a:r>
            <a:r>
              <a:rPr lang="it-IT" sz="1100" dirty="0"/>
              <a:t> </a:t>
            </a:r>
            <a:r>
              <a:rPr lang="it-IT" sz="1100" dirty="0" err="1"/>
              <a:t>selected</a:t>
            </a:r>
            <a:r>
              <a:rPr lang="it-IT" sz="1100" dirty="0"/>
              <a:t>.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954DF9E6-E483-364A-AB31-274BD0284103}"/>
              </a:ext>
            </a:extLst>
          </p:cNvPr>
          <p:cNvSpPr txBox="1"/>
          <p:nvPr/>
        </p:nvSpPr>
        <p:spPr>
          <a:xfrm>
            <a:off x="1333176" y="1766421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74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6DC0BF8A-FA6A-BA45-B92C-F7F7AB1508BE}"/>
              </a:ext>
            </a:extLst>
          </p:cNvPr>
          <p:cNvSpPr txBox="1"/>
          <p:nvPr/>
        </p:nvSpPr>
        <p:spPr>
          <a:xfrm>
            <a:off x="5347964" y="1348744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98.7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2DCDB294-597F-8B4B-BA97-860E32589943}"/>
              </a:ext>
            </a:extLst>
          </p:cNvPr>
          <p:cNvSpPr txBox="1"/>
          <p:nvPr/>
        </p:nvSpPr>
        <p:spPr>
          <a:xfrm>
            <a:off x="3757289" y="1083632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98.9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FA42CE93-3E93-FA4C-93F6-272E9A059E78}"/>
              </a:ext>
            </a:extLst>
          </p:cNvPr>
          <p:cNvSpPr txBox="1"/>
          <p:nvPr/>
        </p:nvSpPr>
        <p:spPr>
          <a:xfrm>
            <a:off x="5620716" y="2701966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73.4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81C40EA2-3243-4946-92B5-A49CE2EEE69B}"/>
              </a:ext>
            </a:extLst>
          </p:cNvPr>
          <p:cNvSpPr txBox="1"/>
          <p:nvPr/>
        </p:nvSpPr>
        <p:spPr>
          <a:xfrm>
            <a:off x="3721266" y="3302000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63.7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0071616F-3AD7-5748-BC30-523BB365BC97}"/>
              </a:ext>
            </a:extLst>
          </p:cNvPr>
          <p:cNvSpPr txBox="1"/>
          <p:nvPr/>
        </p:nvSpPr>
        <p:spPr>
          <a:xfrm>
            <a:off x="2638423" y="2615405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28.4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FA447B16-7E20-9046-B5E0-3B62CA2231FF}"/>
              </a:ext>
            </a:extLst>
          </p:cNvPr>
          <p:cNvSpPr txBox="1"/>
          <p:nvPr/>
        </p:nvSpPr>
        <p:spPr>
          <a:xfrm>
            <a:off x="895350" y="2305050"/>
            <a:ext cx="731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FSC-H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5F182416-F8BD-0241-A2CB-4AB034A022CB}"/>
              </a:ext>
            </a:extLst>
          </p:cNvPr>
          <p:cNvSpPr txBox="1"/>
          <p:nvPr/>
        </p:nvSpPr>
        <p:spPr>
          <a:xfrm rot="16200000">
            <a:off x="-189216" y="121591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SSC-H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78E2CD62-1285-8046-9671-3FB86E3F63E0}"/>
              </a:ext>
            </a:extLst>
          </p:cNvPr>
          <p:cNvSpPr txBox="1"/>
          <p:nvPr/>
        </p:nvSpPr>
        <p:spPr>
          <a:xfrm>
            <a:off x="2881793" y="4450834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CD4-APC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8AEC3442-2AD3-5B40-9E94-EA41B68A06D9}"/>
              </a:ext>
            </a:extLst>
          </p:cNvPr>
          <p:cNvSpPr txBox="1"/>
          <p:nvPr/>
        </p:nvSpPr>
        <p:spPr>
          <a:xfrm rot="16200000">
            <a:off x="1578221" y="3393021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CD8-A700</a:t>
            </a:r>
            <a:endParaRPr lang="it-IT" dirty="0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2DAC0609-285D-DA47-8E0C-A75A3FB844EF}"/>
              </a:ext>
            </a:extLst>
          </p:cNvPr>
          <p:cNvSpPr txBox="1"/>
          <p:nvPr/>
        </p:nvSpPr>
        <p:spPr>
          <a:xfrm>
            <a:off x="4967286" y="441325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CD3-APC-A750 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1947E1B6-D829-FC45-98FA-4412E746E556}"/>
              </a:ext>
            </a:extLst>
          </p:cNvPr>
          <p:cNvSpPr txBox="1"/>
          <p:nvPr/>
        </p:nvSpPr>
        <p:spPr>
          <a:xfrm rot="16200000">
            <a:off x="3827902" y="3625085"/>
            <a:ext cx="1104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CD45-KrO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DC8DEC8C-6CDA-0740-B9BC-41E89BB94DBC}"/>
              </a:ext>
            </a:extLst>
          </p:cNvPr>
          <p:cNvSpPr txBox="1"/>
          <p:nvPr/>
        </p:nvSpPr>
        <p:spPr>
          <a:xfrm>
            <a:off x="3058623" y="2256134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Time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E689BB9D-A24C-5C4F-9B9C-A608FC577673}"/>
              </a:ext>
            </a:extLst>
          </p:cNvPr>
          <p:cNvSpPr txBox="1"/>
          <p:nvPr/>
        </p:nvSpPr>
        <p:spPr>
          <a:xfrm rot="16200000">
            <a:off x="1459178" y="985425"/>
            <a:ext cx="1639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PromoKine-840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3448364B-784A-B942-97D5-082CE0C26582}"/>
              </a:ext>
            </a:extLst>
          </p:cNvPr>
          <p:cNvSpPr txBox="1"/>
          <p:nvPr/>
        </p:nvSpPr>
        <p:spPr>
          <a:xfrm>
            <a:off x="5266013" y="2246073"/>
            <a:ext cx="731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FSC-H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642529B6-12EC-D74E-A941-676E6C793A02}"/>
              </a:ext>
            </a:extLst>
          </p:cNvPr>
          <p:cNvSpPr txBox="1"/>
          <p:nvPr/>
        </p:nvSpPr>
        <p:spPr>
          <a:xfrm rot="16200000">
            <a:off x="3983469" y="973428"/>
            <a:ext cx="792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FSC-W</a:t>
            </a:r>
          </a:p>
        </p:txBody>
      </p:sp>
    </p:spTree>
    <p:extLst>
      <p:ext uri="{BB962C8B-B14F-4D97-AF65-F5344CB8AC3E}">
        <p14:creationId xmlns:p14="http://schemas.microsoft.com/office/powerpoint/2010/main" val="2328615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Immagine 56">
            <a:extLst>
              <a:ext uri="{FF2B5EF4-FFF2-40B4-BE49-F238E27FC236}">
                <a16:creationId xmlns:a16="http://schemas.microsoft.com/office/drawing/2014/main" id="{5D9C2AA8-9C34-42BB-A908-73DAA5431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517" y="441612"/>
            <a:ext cx="6340964" cy="400616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1B099B8-DBC6-CB47-9EA1-9FB53D590CF0}"/>
              </a:ext>
            </a:extLst>
          </p:cNvPr>
          <p:cNvSpPr txBox="1"/>
          <p:nvPr/>
        </p:nvSpPr>
        <p:spPr>
          <a:xfrm>
            <a:off x="71028" y="8352761"/>
            <a:ext cx="67159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 err="1"/>
              <a:t>Supplementary</a:t>
            </a:r>
            <a:r>
              <a:rPr lang="it-IT" sz="1100" b="1" dirty="0"/>
              <a:t> Figure 8</a:t>
            </a:r>
            <a:r>
              <a:rPr lang="it-IT" sz="1100" dirty="0"/>
              <a:t>. </a:t>
            </a:r>
            <a:r>
              <a:rPr lang="it-IT" sz="1100" dirty="0" err="1"/>
              <a:t>Gating</a:t>
            </a:r>
            <a:r>
              <a:rPr lang="it-IT" sz="1100" dirty="0"/>
              <a:t> strategy </a:t>
            </a:r>
            <a:r>
              <a:rPr lang="it-IT" sz="1100" dirty="0" err="1"/>
              <a:t>used</a:t>
            </a:r>
            <a:r>
              <a:rPr lang="it-IT" sz="1100" dirty="0"/>
              <a:t> for the </a:t>
            </a:r>
            <a:r>
              <a:rPr lang="it-IT" sz="1100" dirty="0" err="1"/>
              <a:t>identification</a:t>
            </a:r>
            <a:r>
              <a:rPr lang="it-IT" sz="1100" dirty="0"/>
              <a:t> of B </a:t>
            </a:r>
            <a:r>
              <a:rPr lang="it-IT" sz="1100" dirty="0" err="1"/>
              <a:t>cells</a:t>
            </a:r>
            <a:r>
              <a:rPr lang="it-IT" sz="1100" dirty="0"/>
              <a:t> </a:t>
            </a:r>
            <a:r>
              <a:rPr lang="it-IT" sz="1100" dirty="0" err="1"/>
              <a:t>among</a:t>
            </a:r>
            <a:r>
              <a:rPr lang="it-IT" sz="1100" dirty="0"/>
              <a:t> PBMC. </a:t>
            </a:r>
            <a:r>
              <a:rPr lang="it-IT" sz="1100" dirty="0" err="1"/>
              <a:t>Cells</a:t>
            </a:r>
            <a:r>
              <a:rPr lang="it-IT" sz="1100" dirty="0"/>
              <a:t> </a:t>
            </a:r>
            <a:r>
              <a:rPr lang="it-IT" sz="1100" dirty="0" err="1"/>
              <a:t>were</a:t>
            </a:r>
            <a:r>
              <a:rPr lang="it-IT" sz="1100" dirty="0"/>
              <a:t> </a:t>
            </a:r>
            <a:r>
              <a:rPr lang="it-IT" sz="1100" dirty="0" err="1"/>
              <a:t>identified</a:t>
            </a:r>
            <a:r>
              <a:rPr lang="it-IT" sz="1100" dirty="0"/>
              <a:t> </a:t>
            </a:r>
            <a:r>
              <a:rPr lang="it-IT" sz="1100" dirty="0" err="1"/>
              <a:t>as</a:t>
            </a:r>
            <a:r>
              <a:rPr lang="it-IT" sz="1100" dirty="0"/>
              <a:t> CD45+, </a:t>
            </a:r>
            <a:r>
              <a:rPr lang="it-IT" sz="1100" dirty="0" err="1"/>
              <a:t>perturbancies</a:t>
            </a:r>
            <a:r>
              <a:rPr lang="it-IT" sz="1100" dirty="0"/>
              <a:t> </a:t>
            </a:r>
            <a:r>
              <a:rPr lang="it-IT" sz="1100" dirty="0" err="1"/>
              <a:t>during</a:t>
            </a:r>
            <a:r>
              <a:rPr lang="it-IT" sz="1100" dirty="0"/>
              <a:t> the </a:t>
            </a:r>
            <a:r>
              <a:rPr lang="it-IT" sz="1100" dirty="0" err="1"/>
              <a:t>acquisition</a:t>
            </a:r>
            <a:r>
              <a:rPr lang="it-IT" sz="1100" dirty="0"/>
              <a:t> and dead </a:t>
            </a:r>
            <a:r>
              <a:rPr lang="it-IT" sz="1100" dirty="0" err="1"/>
              <a:t>cells</a:t>
            </a:r>
            <a:r>
              <a:rPr lang="it-IT" sz="1100" dirty="0"/>
              <a:t> </a:t>
            </a:r>
            <a:r>
              <a:rPr lang="it-IT" sz="1100" dirty="0" err="1"/>
              <a:t>were</a:t>
            </a:r>
            <a:r>
              <a:rPr lang="it-IT" sz="1100" dirty="0"/>
              <a:t> </a:t>
            </a:r>
            <a:r>
              <a:rPr lang="it-IT" sz="1100" dirty="0" err="1"/>
              <a:t>removed</a:t>
            </a:r>
            <a:r>
              <a:rPr lang="it-IT" sz="1100" dirty="0"/>
              <a:t> by time vs </a:t>
            </a:r>
            <a:r>
              <a:rPr lang="it-IT" sz="1100" dirty="0" err="1"/>
              <a:t>viability</a:t>
            </a:r>
            <a:r>
              <a:rPr lang="it-IT" sz="1100" dirty="0"/>
              <a:t> gate; </a:t>
            </a:r>
            <a:r>
              <a:rPr lang="it-IT" sz="1100" dirty="0" err="1"/>
              <a:t>cells</a:t>
            </a:r>
            <a:r>
              <a:rPr lang="it-IT" sz="1100" dirty="0"/>
              <a:t> </a:t>
            </a:r>
            <a:r>
              <a:rPr lang="it-IT" sz="1100" dirty="0" err="1"/>
              <a:t>were</a:t>
            </a:r>
            <a:r>
              <a:rPr lang="it-IT" sz="1100" dirty="0"/>
              <a:t> </a:t>
            </a:r>
            <a:r>
              <a:rPr lang="it-IT" sz="1100" dirty="0" err="1"/>
              <a:t>further</a:t>
            </a:r>
            <a:r>
              <a:rPr lang="it-IT" sz="1100" dirty="0"/>
              <a:t> </a:t>
            </a:r>
            <a:r>
              <a:rPr lang="it-IT" sz="1100" dirty="0" err="1"/>
              <a:t>identified</a:t>
            </a:r>
            <a:r>
              <a:rPr lang="it-IT" sz="1100" dirty="0"/>
              <a:t> by </a:t>
            </a:r>
            <a:r>
              <a:rPr lang="it-IT" sz="1100" dirty="0" err="1"/>
              <a:t>physical</a:t>
            </a:r>
            <a:r>
              <a:rPr lang="it-IT" sz="1100" dirty="0"/>
              <a:t> </a:t>
            </a:r>
            <a:r>
              <a:rPr lang="it-IT" sz="1100" dirty="0" err="1"/>
              <a:t>parameters</a:t>
            </a:r>
            <a:r>
              <a:rPr lang="it-IT" sz="1100" dirty="0"/>
              <a:t> (FSC-H vs SSC-H), </a:t>
            </a:r>
            <a:r>
              <a:rPr lang="it-IT" sz="1100" dirty="0" err="1"/>
              <a:t>doublets</a:t>
            </a:r>
            <a:r>
              <a:rPr lang="it-IT" sz="1100" dirty="0"/>
              <a:t> </a:t>
            </a:r>
            <a:r>
              <a:rPr lang="it-IT" sz="1100" dirty="0" err="1"/>
              <a:t>were</a:t>
            </a:r>
            <a:r>
              <a:rPr lang="it-IT" sz="1100" dirty="0"/>
              <a:t> </a:t>
            </a:r>
            <a:r>
              <a:rPr lang="it-IT" sz="1100" dirty="0" err="1"/>
              <a:t>removed</a:t>
            </a:r>
            <a:r>
              <a:rPr lang="it-IT" sz="1100" dirty="0"/>
              <a:t> </a:t>
            </a:r>
            <a:r>
              <a:rPr lang="it-IT" sz="1100" dirty="0" err="1"/>
              <a:t>according</a:t>
            </a:r>
            <a:r>
              <a:rPr lang="it-IT" sz="1100" dirty="0"/>
              <a:t> to FSCH-H vs FSC-W gate. B </a:t>
            </a:r>
            <a:r>
              <a:rPr lang="it-IT" sz="1100" dirty="0" err="1"/>
              <a:t>cells</a:t>
            </a:r>
            <a:r>
              <a:rPr lang="it-IT" sz="1100" dirty="0"/>
              <a:t> </a:t>
            </a:r>
            <a:r>
              <a:rPr lang="it-IT" sz="1100" dirty="0" err="1"/>
              <a:t>were</a:t>
            </a:r>
            <a:r>
              <a:rPr lang="it-IT" sz="1100" dirty="0"/>
              <a:t> </a:t>
            </a:r>
            <a:r>
              <a:rPr lang="it-IT" sz="1100" dirty="0" err="1"/>
              <a:t>selected</a:t>
            </a:r>
            <a:r>
              <a:rPr lang="it-IT" sz="1100" dirty="0"/>
              <a:t> </a:t>
            </a:r>
            <a:r>
              <a:rPr lang="it-IT" sz="1100" dirty="0" err="1"/>
              <a:t>as</a:t>
            </a:r>
            <a:r>
              <a:rPr lang="it-IT" sz="1100" dirty="0"/>
              <a:t> CD19+.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FA9B47DE-DE51-4678-A197-9DB3E4918E23}"/>
              </a:ext>
            </a:extLst>
          </p:cNvPr>
          <p:cNvSpPr txBox="1"/>
          <p:nvPr/>
        </p:nvSpPr>
        <p:spPr>
          <a:xfrm rot="16200000">
            <a:off x="-189216" y="997861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SSC-H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20681F51-F647-47B5-90D1-8209A9CE4E8E}"/>
              </a:ext>
            </a:extLst>
          </p:cNvPr>
          <p:cNvSpPr txBox="1"/>
          <p:nvPr/>
        </p:nvSpPr>
        <p:spPr>
          <a:xfrm>
            <a:off x="778838" y="2260028"/>
            <a:ext cx="124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CD45-KrO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D31F00A7-2DA9-4DD1-8007-43840A0521D9}"/>
              </a:ext>
            </a:extLst>
          </p:cNvPr>
          <p:cNvSpPr txBox="1"/>
          <p:nvPr/>
        </p:nvSpPr>
        <p:spPr>
          <a:xfrm>
            <a:off x="3239446" y="2260028"/>
            <a:ext cx="932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Time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9D892647-941E-4C3D-A4F2-3B207EC2C84D}"/>
              </a:ext>
            </a:extLst>
          </p:cNvPr>
          <p:cNvSpPr txBox="1"/>
          <p:nvPr/>
        </p:nvSpPr>
        <p:spPr>
          <a:xfrm rot="16200000">
            <a:off x="1640433" y="1041693"/>
            <a:ext cx="1639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PromoKine-840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F296C5DE-F1C7-42BF-9900-653EF6A4F9C2}"/>
              </a:ext>
            </a:extLst>
          </p:cNvPr>
          <p:cNvSpPr txBox="1"/>
          <p:nvPr/>
        </p:nvSpPr>
        <p:spPr>
          <a:xfrm rot="16200000">
            <a:off x="4244297" y="3248005"/>
            <a:ext cx="792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FSC-W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7985FCF9-841B-470C-91F8-F43A09AE7A23}"/>
              </a:ext>
            </a:extLst>
          </p:cNvPr>
          <p:cNvSpPr txBox="1"/>
          <p:nvPr/>
        </p:nvSpPr>
        <p:spPr>
          <a:xfrm>
            <a:off x="5512198" y="2260028"/>
            <a:ext cx="731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FSC-H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74DFC42E-444A-47F6-9DD8-DB0FC9D82A83}"/>
              </a:ext>
            </a:extLst>
          </p:cNvPr>
          <p:cNvSpPr txBox="1"/>
          <p:nvPr/>
        </p:nvSpPr>
        <p:spPr>
          <a:xfrm rot="16200000">
            <a:off x="2004797" y="3109891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SSC-H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FEC8627C-46AA-4103-B718-5AA44FFA18B2}"/>
              </a:ext>
            </a:extLst>
          </p:cNvPr>
          <p:cNvSpPr txBox="1"/>
          <p:nvPr/>
        </p:nvSpPr>
        <p:spPr>
          <a:xfrm>
            <a:off x="3042493" y="4493528"/>
            <a:ext cx="1121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CD19-ECD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9D9E3100-4E4B-4A3D-93FC-132D4777AA6D}"/>
              </a:ext>
            </a:extLst>
          </p:cNvPr>
          <p:cNvSpPr txBox="1"/>
          <p:nvPr/>
        </p:nvSpPr>
        <p:spPr>
          <a:xfrm>
            <a:off x="5512198" y="4493528"/>
            <a:ext cx="731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FSC-H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6996DDA4-1CFA-430E-BBB2-EAFA4558D213}"/>
              </a:ext>
            </a:extLst>
          </p:cNvPr>
          <p:cNvSpPr txBox="1"/>
          <p:nvPr/>
        </p:nvSpPr>
        <p:spPr>
          <a:xfrm rot="16200000">
            <a:off x="4276555" y="1038905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SSC-H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CEC19078-BE4B-474C-9D35-D4C734487BEC}"/>
              </a:ext>
            </a:extLst>
          </p:cNvPr>
          <p:cNvSpPr txBox="1"/>
          <p:nvPr/>
        </p:nvSpPr>
        <p:spPr>
          <a:xfrm>
            <a:off x="1654654" y="1542741"/>
            <a:ext cx="4343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93,7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51B93318-BB8E-460B-9450-D49C374AA9DB}"/>
              </a:ext>
            </a:extLst>
          </p:cNvPr>
          <p:cNvSpPr txBox="1"/>
          <p:nvPr/>
        </p:nvSpPr>
        <p:spPr>
          <a:xfrm>
            <a:off x="3428999" y="1883065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67,4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A4C5FE8E-C1CF-4EC2-A71E-52CDBFEF4FE2}"/>
              </a:ext>
            </a:extLst>
          </p:cNvPr>
          <p:cNvSpPr txBox="1"/>
          <p:nvPr/>
        </p:nvSpPr>
        <p:spPr>
          <a:xfrm>
            <a:off x="6022621" y="1746992"/>
            <a:ext cx="3289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96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E5FB47E8-432D-4F26-8722-00E803A0E27B}"/>
              </a:ext>
            </a:extLst>
          </p:cNvPr>
          <p:cNvSpPr txBox="1"/>
          <p:nvPr/>
        </p:nvSpPr>
        <p:spPr>
          <a:xfrm>
            <a:off x="5974531" y="3810767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98,3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B6720AEB-38C2-4412-97EB-B0E60D8FB4D8}"/>
              </a:ext>
            </a:extLst>
          </p:cNvPr>
          <p:cNvSpPr txBox="1"/>
          <p:nvPr/>
        </p:nvSpPr>
        <p:spPr>
          <a:xfrm>
            <a:off x="3923505" y="3810767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8,82</a:t>
            </a:r>
          </a:p>
        </p:txBody>
      </p: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76C82D71-40BE-4D37-8692-FEFEEF36D71C}"/>
              </a:ext>
            </a:extLst>
          </p:cNvPr>
          <p:cNvCxnSpPr>
            <a:cxnSpLocks/>
          </p:cNvCxnSpPr>
          <p:nvPr/>
        </p:nvCxnSpPr>
        <p:spPr>
          <a:xfrm>
            <a:off x="1510882" y="2042893"/>
            <a:ext cx="100723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FE2DB6A9-CAA1-4987-A185-2441402B609B}"/>
              </a:ext>
            </a:extLst>
          </p:cNvPr>
          <p:cNvCxnSpPr>
            <a:cxnSpLocks/>
          </p:cNvCxnSpPr>
          <p:nvPr/>
        </p:nvCxnSpPr>
        <p:spPr>
          <a:xfrm>
            <a:off x="4036049" y="1993005"/>
            <a:ext cx="8173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2 54">
            <a:extLst>
              <a:ext uri="{FF2B5EF4-FFF2-40B4-BE49-F238E27FC236}">
                <a16:creationId xmlns:a16="http://schemas.microsoft.com/office/drawing/2014/main" id="{93743DD4-F20A-4B7D-83A2-BE7D6EC1CA4D}"/>
              </a:ext>
            </a:extLst>
          </p:cNvPr>
          <p:cNvCxnSpPr>
            <a:cxnSpLocks/>
          </p:cNvCxnSpPr>
          <p:nvPr/>
        </p:nvCxnSpPr>
        <p:spPr>
          <a:xfrm>
            <a:off x="5512198" y="2082018"/>
            <a:ext cx="0" cy="552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83AB0068-1F3E-4A5B-AF4B-E33CCF824E30}"/>
              </a:ext>
            </a:extLst>
          </p:cNvPr>
          <p:cNvCxnSpPr>
            <a:cxnSpLocks/>
          </p:cNvCxnSpPr>
          <p:nvPr/>
        </p:nvCxnSpPr>
        <p:spPr>
          <a:xfrm flipH="1">
            <a:off x="4459137" y="3956099"/>
            <a:ext cx="79645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017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>
            <a:extLst>
              <a:ext uri="{FF2B5EF4-FFF2-40B4-BE49-F238E27FC236}">
                <a16:creationId xmlns:a16="http://schemas.microsoft.com/office/drawing/2014/main" id="{ECE3A287-3428-47DA-9331-58F8CA67490E}"/>
              </a:ext>
            </a:extLst>
          </p:cNvPr>
          <p:cNvGrpSpPr/>
          <p:nvPr/>
        </p:nvGrpSpPr>
        <p:grpSpPr>
          <a:xfrm>
            <a:off x="215894" y="6716051"/>
            <a:ext cx="1218851" cy="1192308"/>
            <a:chOff x="76589" y="4182186"/>
            <a:chExt cx="1218851" cy="1192308"/>
          </a:xfrm>
        </p:grpSpPr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FC1F4E3E-4F9B-4080-ADB8-08303D4A9F62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A4ED18BE-7DE7-48F8-BCD2-14297D2A6A2F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A1671C94-4D24-4DE1-B6D4-35007B84A10C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6D6CBF3F-8144-4CB7-BD58-6003F7764B60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Immagine 10">
            <a:extLst>
              <a:ext uri="{FF2B5EF4-FFF2-40B4-BE49-F238E27FC236}">
                <a16:creationId xmlns:a16="http://schemas.microsoft.com/office/drawing/2014/main" id="{B0D832E8-3C47-4C66-9A73-268921346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868" y="940260"/>
            <a:ext cx="5577731" cy="6604372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722B4CE-6A80-4D38-8D36-7D87BF26900C}"/>
              </a:ext>
            </a:extLst>
          </p:cNvPr>
          <p:cNvSpPr txBox="1"/>
          <p:nvPr/>
        </p:nvSpPr>
        <p:spPr>
          <a:xfrm>
            <a:off x="101866" y="42025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F60796A-1952-490D-8DE6-85C2DEDB68D8}"/>
              </a:ext>
            </a:extLst>
          </p:cNvPr>
          <p:cNvSpPr txBox="1"/>
          <p:nvPr/>
        </p:nvSpPr>
        <p:spPr>
          <a:xfrm>
            <a:off x="2682349" y="207201"/>
            <a:ext cx="148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B </a:t>
            </a:r>
            <a:r>
              <a:rPr lang="it-IT" dirty="0" err="1"/>
              <a:t>cells</a:t>
            </a:r>
            <a:r>
              <a:rPr lang="it-IT" dirty="0"/>
              <a:t> T0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B14458C-39EA-487B-81E1-7C5BCB11AE7B}"/>
              </a:ext>
            </a:extLst>
          </p:cNvPr>
          <p:cNvSpPr txBox="1"/>
          <p:nvPr/>
        </p:nvSpPr>
        <p:spPr>
          <a:xfrm>
            <a:off x="94318" y="8401716"/>
            <a:ext cx="6542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9A.</a:t>
            </a:r>
          </a:p>
          <a:p>
            <a:r>
              <a:rPr lang="en-US" sz="1100" dirty="0"/>
              <a:t>B cells UMAP graphs stratified by patient at time T0.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3727608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A52A13-843E-476A-9D83-933A15ADA208}"/>
              </a:ext>
            </a:extLst>
          </p:cNvPr>
          <p:cNvSpPr txBox="1"/>
          <p:nvPr/>
        </p:nvSpPr>
        <p:spPr>
          <a:xfrm>
            <a:off x="150529" y="180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41399956-8D68-47A2-91E5-890E0968F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497" y="1574393"/>
            <a:ext cx="6493846" cy="5839585"/>
          </a:xfrm>
          <a:prstGeom prst="rect">
            <a:avLst/>
          </a:prstGeom>
        </p:spPr>
      </p:pic>
      <p:grpSp>
        <p:nvGrpSpPr>
          <p:cNvPr id="16" name="Gruppo 15">
            <a:extLst>
              <a:ext uri="{FF2B5EF4-FFF2-40B4-BE49-F238E27FC236}">
                <a16:creationId xmlns:a16="http://schemas.microsoft.com/office/drawing/2014/main" id="{6D797E14-D13D-4EEC-A7B2-CF49383F4683}"/>
              </a:ext>
            </a:extLst>
          </p:cNvPr>
          <p:cNvGrpSpPr/>
          <p:nvPr/>
        </p:nvGrpSpPr>
        <p:grpSpPr>
          <a:xfrm>
            <a:off x="-8926" y="6431617"/>
            <a:ext cx="1218851" cy="1192308"/>
            <a:chOff x="76589" y="4182186"/>
            <a:chExt cx="1218851" cy="1192308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19CF0A02-C4CB-41F0-BC72-293ED41C1AE7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09D33D1F-5130-4A57-B78C-3793EA871CE3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FDE9D05F-D3CD-4709-878B-8C05C09C01A3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0D10ABB3-54EE-4305-B14E-421C270FAAA7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53F890A-B9F0-4966-BF9A-9D2AA0F6830B}"/>
              </a:ext>
            </a:extLst>
          </p:cNvPr>
          <p:cNvSpPr txBox="1"/>
          <p:nvPr/>
        </p:nvSpPr>
        <p:spPr>
          <a:xfrm>
            <a:off x="2682349" y="792827"/>
            <a:ext cx="148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B </a:t>
            </a:r>
            <a:r>
              <a:rPr lang="it-IT" dirty="0" err="1"/>
              <a:t>cells</a:t>
            </a:r>
            <a:r>
              <a:rPr lang="it-IT" dirty="0"/>
              <a:t> T2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473E128-00BC-4399-8342-1E1D3B851EF8}"/>
              </a:ext>
            </a:extLst>
          </p:cNvPr>
          <p:cNvSpPr txBox="1"/>
          <p:nvPr/>
        </p:nvSpPr>
        <p:spPr>
          <a:xfrm>
            <a:off x="94318" y="8401716"/>
            <a:ext cx="6542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9B.</a:t>
            </a:r>
          </a:p>
          <a:p>
            <a:r>
              <a:rPr lang="en-US" sz="1100" dirty="0"/>
              <a:t>B cells UMAP graphs stratified by patient at time T2.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2356256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A52A13-843E-476A-9D83-933A15ADA208}"/>
              </a:ext>
            </a:extLst>
          </p:cNvPr>
          <p:cNvSpPr txBox="1"/>
          <p:nvPr/>
        </p:nvSpPr>
        <p:spPr>
          <a:xfrm>
            <a:off x="150529" y="1801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F21C5B0-CC19-44B3-B162-E6D7492CB45B}"/>
              </a:ext>
            </a:extLst>
          </p:cNvPr>
          <p:cNvSpPr txBox="1"/>
          <p:nvPr/>
        </p:nvSpPr>
        <p:spPr>
          <a:xfrm>
            <a:off x="94318" y="8401716"/>
            <a:ext cx="6542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9C.</a:t>
            </a:r>
          </a:p>
          <a:p>
            <a:r>
              <a:rPr lang="en-US" sz="1100" dirty="0"/>
              <a:t>B cells UMAP graphs stratified by patient at time T7.</a:t>
            </a:r>
            <a:endParaRPr lang="it-IT" sz="1100" dirty="0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6D797E14-D13D-4EEC-A7B2-CF49383F4683}"/>
              </a:ext>
            </a:extLst>
          </p:cNvPr>
          <p:cNvGrpSpPr/>
          <p:nvPr/>
        </p:nvGrpSpPr>
        <p:grpSpPr>
          <a:xfrm>
            <a:off x="-13877" y="6497432"/>
            <a:ext cx="1218851" cy="1192308"/>
            <a:chOff x="76589" y="4182186"/>
            <a:chExt cx="1218851" cy="1192308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19CF0A02-C4CB-41F0-BC72-293ED41C1AE7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09D33D1F-5130-4A57-B78C-3793EA871CE3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FDE9D05F-D3CD-4709-878B-8C05C09C01A3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0D10ABB3-54EE-4305-B14E-421C270FAAA7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Immagine 2">
            <a:extLst>
              <a:ext uri="{FF2B5EF4-FFF2-40B4-BE49-F238E27FC236}">
                <a16:creationId xmlns:a16="http://schemas.microsoft.com/office/drawing/2014/main" id="{F36B896A-520D-4DDA-AA0A-27F870ECC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771" y="1575107"/>
            <a:ext cx="6522195" cy="5841439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9C1381F-D7A6-43F3-B534-9399535261F7}"/>
              </a:ext>
            </a:extLst>
          </p:cNvPr>
          <p:cNvSpPr txBox="1"/>
          <p:nvPr/>
        </p:nvSpPr>
        <p:spPr>
          <a:xfrm>
            <a:off x="2682349" y="792604"/>
            <a:ext cx="148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B </a:t>
            </a:r>
            <a:r>
              <a:rPr lang="it-IT" dirty="0" err="1"/>
              <a:t>cells</a:t>
            </a:r>
            <a:r>
              <a:rPr lang="it-IT" dirty="0"/>
              <a:t> T7</a:t>
            </a:r>
          </a:p>
        </p:txBody>
      </p:sp>
    </p:spTree>
    <p:extLst>
      <p:ext uri="{BB962C8B-B14F-4D97-AF65-F5344CB8AC3E}">
        <p14:creationId xmlns:p14="http://schemas.microsoft.com/office/powerpoint/2010/main" val="3842145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A52A13-843E-476A-9D83-933A15ADA208}"/>
              </a:ext>
            </a:extLst>
          </p:cNvPr>
          <p:cNvSpPr txBox="1"/>
          <p:nvPr/>
        </p:nvSpPr>
        <p:spPr>
          <a:xfrm>
            <a:off x="150529" y="180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6D797E14-D13D-4EEC-A7B2-CF49383F4683}"/>
              </a:ext>
            </a:extLst>
          </p:cNvPr>
          <p:cNvGrpSpPr/>
          <p:nvPr/>
        </p:nvGrpSpPr>
        <p:grpSpPr>
          <a:xfrm>
            <a:off x="96156" y="6846534"/>
            <a:ext cx="1218851" cy="1192308"/>
            <a:chOff x="76589" y="4182186"/>
            <a:chExt cx="1218851" cy="1192308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19CF0A02-C4CB-41F0-BC72-293ED41C1AE7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09D33D1F-5130-4A57-B78C-3793EA871CE3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FDE9D05F-D3CD-4709-878B-8C05C09C01A3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0D10ABB3-54EE-4305-B14E-421C270FAAA7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Immagine 3">
            <a:extLst>
              <a:ext uri="{FF2B5EF4-FFF2-40B4-BE49-F238E27FC236}">
                <a16:creationId xmlns:a16="http://schemas.microsoft.com/office/drawing/2014/main" id="{DBCCEE3D-BBF3-415B-84B2-275ED15BD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83" y="798425"/>
            <a:ext cx="6070689" cy="6888674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4277DA5-69DD-4C42-8688-C1FC2FB859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787" b="1237"/>
          <a:stretch/>
        </p:blipFill>
        <p:spPr>
          <a:xfrm>
            <a:off x="3889281" y="7060292"/>
            <a:ext cx="1568521" cy="626807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C474B93-4380-43E3-B004-E3F35FD53D24}"/>
              </a:ext>
            </a:extLst>
          </p:cNvPr>
          <p:cNvSpPr txBox="1"/>
          <p:nvPr/>
        </p:nvSpPr>
        <p:spPr>
          <a:xfrm>
            <a:off x="2682349" y="207201"/>
            <a:ext cx="148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B </a:t>
            </a:r>
            <a:r>
              <a:rPr lang="it-IT" dirty="0" err="1"/>
              <a:t>cells</a:t>
            </a:r>
            <a:r>
              <a:rPr lang="it-IT" dirty="0"/>
              <a:t> T0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A14CE532-2E18-4266-94DE-8581A27B08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t="-2" r="-290" b="36208"/>
          <a:stretch/>
        </p:blipFill>
        <p:spPr>
          <a:xfrm>
            <a:off x="2259460" y="6599188"/>
            <a:ext cx="1506712" cy="1087911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C1EC145-BB00-4054-9251-CCEB34C91173}"/>
              </a:ext>
            </a:extLst>
          </p:cNvPr>
          <p:cNvSpPr txBox="1"/>
          <p:nvPr/>
        </p:nvSpPr>
        <p:spPr>
          <a:xfrm>
            <a:off x="73770" y="8597240"/>
            <a:ext cx="67842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10A.</a:t>
            </a:r>
          </a:p>
          <a:p>
            <a:r>
              <a:rPr lang="en-US" sz="1100" dirty="0"/>
              <a:t>B cells projection of UMAP graphs stratified by patient showing the </a:t>
            </a:r>
            <a:r>
              <a:rPr lang="en-US" sz="1100" dirty="0" err="1"/>
              <a:t>FlowSOM</a:t>
            </a:r>
            <a:r>
              <a:rPr lang="en-US" sz="1100" dirty="0"/>
              <a:t> clusters at time T0.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2685393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ggetto 16">
            <a:extLst>
              <a:ext uri="{FF2B5EF4-FFF2-40B4-BE49-F238E27FC236}">
                <a16:creationId xmlns:a16="http://schemas.microsoft.com/office/drawing/2014/main" id="{1D2B5E3F-5D76-43CB-BED5-EEDE47DF1F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210483"/>
              </p:ext>
            </p:extLst>
          </p:nvPr>
        </p:nvGraphicFramePr>
        <p:xfrm>
          <a:off x="315913" y="5641975"/>
          <a:ext cx="3086100" cy="175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" name="Prism 8" r:id="rId3" imgW="3487957" imgH="2272078" progId="Prism8.Document">
                  <p:embed/>
                </p:oleObj>
              </mc:Choice>
              <mc:Fallback>
                <p:oleObj name="Prism 8" r:id="rId3" imgW="3487957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5913" y="5641975"/>
                        <a:ext cx="3086100" cy="1757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2A135B3B-77CA-4841-9270-F8E8ABF98C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3055790"/>
              </p:ext>
            </p:extLst>
          </p:nvPr>
        </p:nvGraphicFramePr>
        <p:xfrm>
          <a:off x="3425825" y="214313"/>
          <a:ext cx="2693988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" name="Prism 8" r:id="rId5" imgW="3373852" imgH="2272078" progId="Prism8.Document">
                  <p:embed/>
                </p:oleObj>
              </mc:Choice>
              <mc:Fallback>
                <p:oleObj name="Prism 8" r:id="rId5" imgW="3373852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25825" y="214313"/>
                        <a:ext cx="2693988" cy="173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>
            <a:extLst>
              <a:ext uri="{FF2B5EF4-FFF2-40B4-BE49-F238E27FC236}">
                <a16:creationId xmlns:a16="http://schemas.microsoft.com/office/drawing/2014/main" id="{2D0596A3-35CA-44D2-A96D-1C06ED5F66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3520745"/>
              </p:ext>
            </p:extLst>
          </p:nvPr>
        </p:nvGraphicFramePr>
        <p:xfrm>
          <a:off x="3460750" y="2011363"/>
          <a:ext cx="2751138" cy="178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" name="Prism 8" r:id="rId7" imgW="3260826" imgH="2272078" progId="Prism8.Document">
                  <p:embed/>
                </p:oleObj>
              </mc:Choice>
              <mc:Fallback>
                <p:oleObj name="Prism 8" r:id="rId7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60750" y="2011363"/>
                        <a:ext cx="2751138" cy="1789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po 23">
            <a:extLst>
              <a:ext uri="{FF2B5EF4-FFF2-40B4-BE49-F238E27FC236}">
                <a16:creationId xmlns:a16="http://schemas.microsoft.com/office/drawing/2014/main" id="{8301D218-CA62-D64F-A167-B9885B8E71EA}"/>
              </a:ext>
            </a:extLst>
          </p:cNvPr>
          <p:cNvGrpSpPr>
            <a:grpSpLocks noChangeAspect="1"/>
          </p:cNvGrpSpPr>
          <p:nvPr/>
        </p:nvGrpSpPr>
        <p:grpSpPr>
          <a:xfrm>
            <a:off x="1551561" y="195765"/>
            <a:ext cx="3778929" cy="5709810"/>
            <a:chOff x="1108609" y="64736"/>
            <a:chExt cx="4647055" cy="7021515"/>
          </a:xfrm>
        </p:grpSpPr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3B70ACFC-6828-BB40-849E-56BC578E6C0E}"/>
                </a:ext>
              </a:extLst>
            </p:cNvPr>
            <p:cNvSpPr txBox="1"/>
            <p:nvPr/>
          </p:nvSpPr>
          <p:spPr>
            <a:xfrm>
              <a:off x="1108609" y="64736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BMP7</a:t>
              </a: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B1E89277-1562-E340-9A1F-394AF7ED7A8A}"/>
                </a:ext>
              </a:extLst>
            </p:cNvPr>
            <p:cNvSpPr txBox="1"/>
            <p:nvPr/>
          </p:nvSpPr>
          <p:spPr>
            <a:xfrm>
              <a:off x="4900805" y="86130"/>
              <a:ext cx="727237" cy="454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TACI</a:t>
              </a: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5704C927-0468-CE4B-91A1-348228ADADDD}"/>
                </a:ext>
              </a:extLst>
            </p:cNvPr>
            <p:cNvSpPr txBox="1"/>
            <p:nvPr/>
          </p:nvSpPr>
          <p:spPr>
            <a:xfrm>
              <a:off x="1206392" y="2223736"/>
              <a:ext cx="881547" cy="454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APRIL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4B2E0D79-3667-4547-A4C1-9B73D74C0592}"/>
                </a:ext>
              </a:extLst>
            </p:cNvPr>
            <p:cNvSpPr txBox="1"/>
            <p:nvPr/>
          </p:nvSpPr>
          <p:spPr>
            <a:xfrm>
              <a:off x="1213164" y="4551144"/>
              <a:ext cx="999822" cy="454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BMP-4</a:t>
              </a:r>
              <a:endParaRPr lang="it-IT" dirty="0">
                <a:latin typeface="Symbol" pitchFamily="2" charset="2"/>
              </a:endParaRP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91982161-6166-6B45-BA76-AF16744CBA58}"/>
                </a:ext>
              </a:extLst>
            </p:cNvPr>
            <p:cNvSpPr txBox="1"/>
            <p:nvPr/>
          </p:nvSpPr>
          <p:spPr>
            <a:xfrm>
              <a:off x="4761346" y="4562656"/>
              <a:ext cx="944627" cy="454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IL-17C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C51B8557-1360-DF40-B83A-0DA10D58AFE8}"/>
                </a:ext>
              </a:extLst>
            </p:cNvPr>
            <p:cNvSpPr txBox="1"/>
            <p:nvPr/>
          </p:nvSpPr>
          <p:spPr>
            <a:xfrm>
              <a:off x="1241825" y="6616456"/>
              <a:ext cx="792840" cy="454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IL-19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5F783CE9-80AF-4F42-95D9-7A292D4534D2}"/>
                </a:ext>
              </a:extLst>
            </p:cNvPr>
            <p:cNvSpPr txBox="1"/>
            <p:nvPr/>
          </p:nvSpPr>
          <p:spPr>
            <a:xfrm>
              <a:off x="4899727" y="6632073"/>
              <a:ext cx="794811" cy="454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CCL2</a:t>
              </a: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05BA8FCD-CE35-6548-B447-0CA75ECFE3B9}"/>
                </a:ext>
              </a:extLst>
            </p:cNvPr>
            <p:cNvSpPr txBox="1"/>
            <p:nvPr/>
          </p:nvSpPr>
          <p:spPr>
            <a:xfrm>
              <a:off x="4842577" y="2229728"/>
              <a:ext cx="913087" cy="454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BMP2</a:t>
              </a:r>
            </a:p>
          </p:txBody>
        </p:sp>
      </p:grp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A6D040B9-F6F8-5046-9A9A-91201D9C767B}"/>
              </a:ext>
            </a:extLst>
          </p:cNvPr>
          <p:cNvSpPr txBox="1"/>
          <p:nvPr/>
        </p:nvSpPr>
        <p:spPr>
          <a:xfrm rot="16200000">
            <a:off x="-145438" y="4445760"/>
            <a:ext cx="813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dirty="0" err="1"/>
              <a:t>g</a:t>
            </a:r>
            <a:r>
              <a:rPr lang="it-IT" dirty="0"/>
              <a:t>/ML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915E8A21-F70B-AA43-AF38-EC837BC17CD8}"/>
              </a:ext>
            </a:extLst>
          </p:cNvPr>
          <p:cNvSpPr txBox="1"/>
          <p:nvPr/>
        </p:nvSpPr>
        <p:spPr>
          <a:xfrm>
            <a:off x="76514" y="8127494"/>
            <a:ext cx="671594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 err="1"/>
              <a:t>Supplementary</a:t>
            </a:r>
            <a:r>
              <a:rPr lang="it-IT" sz="1100" b="1" dirty="0"/>
              <a:t> Figure 1</a:t>
            </a:r>
            <a:r>
              <a:rPr lang="it-IT" sz="1100" dirty="0"/>
              <a:t>. </a:t>
            </a:r>
            <a:r>
              <a:rPr lang="en-GB" sz="1100" b="1" dirty="0"/>
              <a:t>Plasmatic level of pro- and anti-inflammatory molecules in responder and not responder patients. </a:t>
            </a:r>
            <a:r>
              <a:rPr lang="en-GB" sz="1100" dirty="0"/>
              <a:t>Quantification of cytokines and other mediators in plasma obtained from COVID-19 patients responders (R) or not-responders (NR) to TOCI (n = 23). Data represent individual values, mean (centre bar) ± SEM (upper and lower bars). Statistical analysis by two-sided Mann–Whitney nonparametric test; if not indicated, p value is not significant. </a:t>
            </a:r>
            <a:endParaRPr lang="it-IT" sz="1100" dirty="0"/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8E1F870A-3F51-D84B-8AB2-57B39F8DE927}"/>
              </a:ext>
            </a:extLst>
          </p:cNvPr>
          <p:cNvGrpSpPr/>
          <p:nvPr/>
        </p:nvGrpSpPr>
        <p:grpSpPr>
          <a:xfrm>
            <a:off x="6278003" y="195765"/>
            <a:ext cx="415374" cy="461665"/>
            <a:chOff x="5519034" y="7071820"/>
            <a:chExt cx="415374" cy="461665"/>
          </a:xfrm>
        </p:grpSpPr>
        <p:sp>
          <p:nvSpPr>
            <p:cNvPr id="28" name="Rettangolo 27">
              <a:extLst>
                <a:ext uri="{FF2B5EF4-FFF2-40B4-BE49-F238E27FC236}">
                  <a16:creationId xmlns:a16="http://schemas.microsoft.com/office/drawing/2014/main" id="{5D2F377D-F9ED-4349-952E-547C8787C8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21938" y="7339570"/>
              <a:ext cx="83786" cy="8378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 dirty="0"/>
            </a:p>
          </p:txBody>
        </p:sp>
        <p:sp>
          <p:nvSpPr>
            <p:cNvPr id="29" name="Ovale 28">
              <a:extLst>
                <a:ext uri="{FF2B5EF4-FFF2-40B4-BE49-F238E27FC236}">
                  <a16:creationId xmlns:a16="http://schemas.microsoft.com/office/drawing/2014/main" id="{28371DD1-69C9-6248-A454-A968C7331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19034" y="7176866"/>
              <a:ext cx="93514" cy="93514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 dirty="0"/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D40C8E85-CF32-BF46-A561-8AD5845F2774}"/>
                </a:ext>
              </a:extLst>
            </p:cNvPr>
            <p:cNvSpPr txBox="1"/>
            <p:nvPr/>
          </p:nvSpPr>
          <p:spPr>
            <a:xfrm>
              <a:off x="5567000" y="7071820"/>
              <a:ext cx="3674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err="1"/>
                <a:t>R</a:t>
              </a:r>
              <a:endParaRPr lang="it-IT" sz="1200" dirty="0"/>
            </a:p>
            <a:p>
              <a:r>
                <a:rPr lang="it-IT" sz="1200" dirty="0"/>
                <a:t>NR</a:t>
              </a:r>
            </a:p>
          </p:txBody>
        </p:sp>
      </p:grp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C6B53373-EE0E-4647-8D53-A15AA606A700}"/>
              </a:ext>
            </a:extLst>
          </p:cNvPr>
          <p:cNvSpPr txBox="1"/>
          <p:nvPr/>
        </p:nvSpPr>
        <p:spPr>
          <a:xfrm>
            <a:off x="993578" y="729412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T0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D6C94C7-56FB-0547-8B0B-C847F2DCC5D8}"/>
              </a:ext>
            </a:extLst>
          </p:cNvPr>
          <p:cNvSpPr txBox="1"/>
          <p:nvPr/>
        </p:nvSpPr>
        <p:spPr>
          <a:xfrm>
            <a:off x="1741563" y="729356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T2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B721AF8E-CF86-8B4C-AE48-DB877EDCCAED}"/>
              </a:ext>
            </a:extLst>
          </p:cNvPr>
          <p:cNvSpPr txBox="1"/>
          <p:nvPr/>
        </p:nvSpPr>
        <p:spPr>
          <a:xfrm>
            <a:off x="2472097" y="729300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T7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0124D648-BEAF-A744-9FC9-60FF4D97D030}"/>
              </a:ext>
            </a:extLst>
          </p:cNvPr>
          <p:cNvSpPr txBox="1"/>
          <p:nvPr/>
        </p:nvSpPr>
        <p:spPr>
          <a:xfrm>
            <a:off x="3954399" y="730044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T0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AB1E1608-103C-2742-A811-31A784C4EEA7}"/>
              </a:ext>
            </a:extLst>
          </p:cNvPr>
          <p:cNvSpPr txBox="1"/>
          <p:nvPr/>
        </p:nvSpPr>
        <p:spPr>
          <a:xfrm>
            <a:off x="4714494" y="729989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T2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E4A6C7CE-81CE-A244-AC04-F54C32206A93}"/>
              </a:ext>
            </a:extLst>
          </p:cNvPr>
          <p:cNvSpPr txBox="1"/>
          <p:nvPr/>
        </p:nvSpPr>
        <p:spPr>
          <a:xfrm>
            <a:off x="5469250" y="729933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T7</a:t>
            </a:r>
          </a:p>
        </p:txBody>
      </p:sp>
      <p:graphicFrame>
        <p:nvGraphicFramePr>
          <p:cNvPr id="3" name="Oggetto 2">
            <a:extLst>
              <a:ext uri="{FF2B5EF4-FFF2-40B4-BE49-F238E27FC236}">
                <a16:creationId xmlns:a16="http://schemas.microsoft.com/office/drawing/2014/main" id="{3C2BEB8F-64F7-43BA-962D-3A9A939B2A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419172"/>
              </p:ext>
            </p:extLst>
          </p:nvPr>
        </p:nvGraphicFramePr>
        <p:xfrm>
          <a:off x="454025" y="220663"/>
          <a:ext cx="2947988" cy="173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" name="Prism 8" r:id="rId9" imgW="3260826" imgH="2272078" progId="Prism8.Document">
                  <p:embed/>
                </p:oleObj>
              </mc:Choice>
              <mc:Fallback>
                <p:oleObj name="Prism 8" r:id="rId9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4025" y="220663"/>
                        <a:ext cx="2947988" cy="1731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>
            <a:extLst>
              <a:ext uri="{FF2B5EF4-FFF2-40B4-BE49-F238E27FC236}">
                <a16:creationId xmlns:a16="http://schemas.microsoft.com/office/drawing/2014/main" id="{875AE637-7F3B-44D5-808D-C1A214E217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8354585"/>
              </p:ext>
            </p:extLst>
          </p:nvPr>
        </p:nvGraphicFramePr>
        <p:xfrm>
          <a:off x="279400" y="2014538"/>
          <a:ext cx="3122613" cy="178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" name="Prism 8" r:id="rId11" imgW="3487957" imgH="2272078" progId="Prism8.Document">
                  <p:embed/>
                </p:oleObj>
              </mc:Choice>
              <mc:Fallback>
                <p:oleObj name="Prism 8" r:id="rId11" imgW="3487957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79400" y="2014538"/>
                        <a:ext cx="3122613" cy="1782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ggetto 12">
            <a:extLst>
              <a:ext uri="{FF2B5EF4-FFF2-40B4-BE49-F238E27FC236}">
                <a16:creationId xmlns:a16="http://schemas.microsoft.com/office/drawing/2014/main" id="{25B923F9-65B0-4C7B-BF93-011897790B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1982256"/>
              </p:ext>
            </p:extLst>
          </p:nvPr>
        </p:nvGraphicFramePr>
        <p:xfrm>
          <a:off x="500063" y="3813175"/>
          <a:ext cx="2925762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1" name="Prism 8" r:id="rId13" imgW="3260826" imgH="2272078" progId="Prism8.Document">
                  <p:embed/>
                </p:oleObj>
              </mc:Choice>
              <mc:Fallback>
                <p:oleObj name="Prism 8" r:id="rId13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00063" y="3813175"/>
                        <a:ext cx="2925762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ggetto 14">
            <a:extLst>
              <a:ext uri="{FF2B5EF4-FFF2-40B4-BE49-F238E27FC236}">
                <a16:creationId xmlns:a16="http://schemas.microsoft.com/office/drawing/2014/main" id="{AD8D702B-987A-426D-A185-76EF3DF3E7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9978028"/>
              </p:ext>
            </p:extLst>
          </p:nvPr>
        </p:nvGraphicFramePr>
        <p:xfrm>
          <a:off x="3406775" y="3735388"/>
          <a:ext cx="2798763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" name="Prism 8" r:id="rId15" imgW="3260826" imgH="2272078" progId="Prism8.Document">
                  <p:embed/>
                </p:oleObj>
              </mc:Choice>
              <mc:Fallback>
                <p:oleObj name="Prism 8" r:id="rId15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406775" y="3735388"/>
                        <a:ext cx="2798763" cy="182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ggetto 21">
            <a:extLst>
              <a:ext uri="{FF2B5EF4-FFF2-40B4-BE49-F238E27FC236}">
                <a16:creationId xmlns:a16="http://schemas.microsoft.com/office/drawing/2014/main" id="{E1050E45-B5EA-4523-871C-E16143237C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0689728"/>
              </p:ext>
            </p:extLst>
          </p:nvPr>
        </p:nvGraphicFramePr>
        <p:xfrm>
          <a:off x="3286125" y="5561013"/>
          <a:ext cx="2881313" cy="175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" name="Prism 8" r:id="rId17" imgW="3487957" imgH="2272078" progId="Prism8.Document">
                  <p:embed/>
                </p:oleObj>
              </mc:Choice>
              <mc:Fallback>
                <p:oleObj name="Prism 8" r:id="rId17" imgW="3487957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286125" y="5561013"/>
                        <a:ext cx="2881313" cy="1757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50786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cielo, esterni&#10;&#10;Descrizione generata automaticamente">
            <a:extLst>
              <a:ext uri="{FF2B5EF4-FFF2-40B4-BE49-F238E27FC236}">
                <a16:creationId xmlns:a16="http://schemas.microsoft.com/office/drawing/2014/main" id="{1559A584-6AFA-4406-8B26-0E922D03D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79" y="1034826"/>
            <a:ext cx="6410998" cy="5809547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A52A13-843E-476A-9D83-933A15ADA208}"/>
              </a:ext>
            </a:extLst>
          </p:cNvPr>
          <p:cNvSpPr txBox="1"/>
          <p:nvPr/>
        </p:nvSpPr>
        <p:spPr>
          <a:xfrm>
            <a:off x="150529" y="180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F21C5B0-CC19-44B3-B162-E6D7492CB45B}"/>
              </a:ext>
            </a:extLst>
          </p:cNvPr>
          <p:cNvSpPr txBox="1"/>
          <p:nvPr/>
        </p:nvSpPr>
        <p:spPr>
          <a:xfrm>
            <a:off x="116287" y="8201000"/>
            <a:ext cx="67842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10B.</a:t>
            </a:r>
          </a:p>
          <a:p>
            <a:r>
              <a:rPr lang="en-US" sz="1100" dirty="0"/>
              <a:t>B cells projection of UMAP graphs stratified by patient showing the </a:t>
            </a:r>
            <a:r>
              <a:rPr lang="en-US" sz="1100" dirty="0" err="1"/>
              <a:t>FlowSOM</a:t>
            </a:r>
            <a:r>
              <a:rPr lang="en-US" sz="1100" dirty="0"/>
              <a:t> clusters at time T2.</a:t>
            </a:r>
            <a:endParaRPr lang="it-IT" sz="1100" dirty="0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6D797E14-D13D-4EEC-A7B2-CF49383F4683}"/>
              </a:ext>
            </a:extLst>
          </p:cNvPr>
          <p:cNvGrpSpPr/>
          <p:nvPr/>
        </p:nvGrpSpPr>
        <p:grpSpPr>
          <a:xfrm>
            <a:off x="0" y="5988960"/>
            <a:ext cx="1218851" cy="1192308"/>
            <a:chOff x="76589" y="4182186"/>
            <a:chExt cx="1218851" cy="1192308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19CF0A02-C4CB-41F0-BC72-293ED41C1AE7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09D33D1F-5130-4A57-B78C-3793EA871CE3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FDE9D05F-D3CD-4709-878B-8C05C09C01A3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0D10ABB3-54EE-4305-B14E-421C270FAAA7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3D443EA-1223-4857-90B6-A3368AB7C9D8}"/>
              </a:ext>
            </a:extLst>
          </p:cNvPr>
          <p:cNvSpPr txBox="1"/>
          <p:nvPr/>
        </p:nvSpPr>
        <p:spPr>
          <a:xfrm>
            <a:off x="2704076" y="202683"/>
            <a:ext cx="148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B </a:t>
            </a:r>
            <a:r>
              <a:rPr lang="it-IT" dirty="0" err="1"/>
              <a:t>cells</a:t>
            </a:r>
            <a:r>
              <a:rPr lang="it-IT" dirty="0"/>
              <a:t> T2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EA9EE1F-9524-4DA0-A432-59279481E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934" y="5474174"/>
            <a:ext cx="1243190" cy="141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874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AFFFF3D-2AD0-4C48-B6C3-C44367758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78" y="964225"/>
            <a:ext cx="6393079" cy="576462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A52A13-843E-476A-9D83-933A15ADA208}"/>
              </a:ext>
            </a:extLst>
          </p:cNvPr>
          <p:cNvSpPr txBox="1"/>
          <p:nvPr/>
        </p:nvSpPr>
        <p:spPr>
          <a:xfrm>
            <a:off x="150529" y="1801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F21C5B0-CC19-44B3-B162-E6D7492CB45B}"/>
              </a:ext>
            </a:extLst>
          </p:cNvPr>
          <p:cNvSpPr txBox="1"/>
          <p:nvPr/>
        </p:nvSpPr>
        <p:spPr>
          <a:xfrm>
            <a:off x="115453" y="8204051"/>
            <a:ext cx="6542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10C.</a:t>
            </a:r>
          </a:p>
          <a:p>
            <a:r>
              <a:rPr lang="en-US" sz="1100" dirty="0"/>
              <a:t>B cells projection of UMAP graphs stratified by patient showing the </a:t>
            </a:r>
            <a:r>
              <a:rPr lang="en-US" sz="1100" dirty="0" err="1"/>
              <a:t>FlowSOM</a:t>
            </a:r>
            <a:r>
              <a:rPr lang="en-US" sz="1100" dirty="0"/>
              <a:t> clusters at time T7.</a:t>
            </a:r>
            <a:endParaRPr lang="it-IT" sz="1100" dirty="0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6D797E14-D13D-4EEC-A7B2-CF49383F4683}"/>
              </a:ext>
            </a:extLst>
          </p:cNvPr>
          <p:cNvGrpSpPr/>
          <p:nvPr/>
        </p:nvGrpSpPr>
        <p:grpSpPr>
          <a:xfrm>
            <a:off x="15350" y="5793933"/>
            <a:ext cx="1218851" cy="1192308"/>
            <a:chOff x="76589" y="4182186"/>
            <a:chExt cx="1218851" cy="1192308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19CF0A02-C4CB-41F0-BC72-293ED41C1AE7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09D33D1F-5130-4A57-B78C-3793EA871CE3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FDE9D05F-D3CD-4709-878B-8C05C09C01A3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0D10ABB3-54EE-4305-B14E-421C270FAAA7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0A46E4D-E946-4340-935D-65D973C9A8DF}"/>
              </a:ext>
            </a:extLst>
          </p:cNvPr>
          <p:cNvSpPr txBox="1"/>
          <p:nvPr/>
        </p:nvSpPr>
        <p:spPr>
          <a:xfrm>
            <a:off x="2761049" y="387349"/>
            <a:ext cx="148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B </a:t>
            </a:r>
            <a:r>
              <a:rPr lang="it-IT" dirty="0" err="1"/>
              <a:t>cells</a:t>
            </a:r>
            <a:r>
              <a:rPr lang="it-IT" dirty="0"/>
              <a:t> T7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19E3B1C4-D37D-4121-B473-6C063DDBA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012" y="5447686"/>
            <a:ext cx="1243190" cy="141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5848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681083-36E0-4092-91B9-4A1F57D11DA3}"/>
              </a:ext>
            </a:extLst>
          </p:cNvPr>
          <p:cNvSpPr txBox="1"/>
          <p:nvPr/>
        </p:nvSpPr>
        <p:spPr>
          <a:xfrm>
            <a:off x="88258" y="8449853"/>
            <a:ext cx="6542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11A.</a:t>
            </a:r>
          </a:p>
          <a:p>
            <a:r>
              <a:rPr lang="en-US" sz="1100" dirty="0"/>
              <a:t>CD4+ T cells UMAP graphs stratified by patient at time T0.</a:t>
            </a:r>
            <a:endParaRPr lang="it-IT" sz="1100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ECE3A287-3428-47DA-9331-58F8CA67490E}"/>
              </a:ext>
            </a:extLst>
          </p:cNvPr>
          <p:cNvGrpSpPr/>
          <p:nvPr/>
        </p:nvGrpSpPr>
        <p:grpSpPr>
          <a:xfrm>
            <a:off x="141344" y="6962279"/>
            <a:ext cx="1218851" cy="1192308"/>
            <a:chOff x="76589" y="4182186"/>
            <a:chExt cx="1218851" cy="1192308"/>
          </a:xfrm>
        </p:grpSpPr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FC1F4E3E-4F9B-4080-ADB8-08303D4A9F62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A4ED18BE-7DE7-48F8-BCD2-14297D2A6A2F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A1671C94-4D24-4DE1-B6D4-35007B84A10C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6D6CBF3F-8144-4CB7-BD58-6003F7764B60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722B4CE-6A80-4D38-8D36-7D87BF26900C}"/>
              </a:ext>
            </a:extLst>
          </p:cNvPr>
          <p:cNvSpPr txBox="1"/>
          <p:nvPr/>
        </p:nvSpPr>
        <p:spPr>
          <a:xfrm>
            <a:off x="150529" y="180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7EA111A-EA6E-4DB3-AE5E-6190C4031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33" y="802326"/>
            <a:ext cx="6200691" cy="7056995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C74C642-9161-4A8E-9FDC-86FC9514232D}"/>
              </a:ext>
            </a:extLst>
          </p:cNvPr>
          <p:cNvSpPr txBox="1"/>
          <p:nvPr/>
        </p:nvSpPr>
        <p:spPr>
          <a:xfrm>
            <a:off x="2682349" y="251231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CD4+ T0</a:t>
            </a:r>
          </a:p>
        </p:txBody>
      </p:sp>
    </p:spTree>
    <p:extLst>
      <p:ext uri="{BB962C8B-B14F-4D97-AF65-F5344CB8AC3E}">
        <p14:creationId xmlns:p14="http://schemas.microsoft.com/office/powerpoint/2010/main" val="15581647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681083-36E0-4092-91B9-4A1F57D11DA3}"/>
              </a:ext>
            </a:extLst>
          </p:cNvPr>
          <p:cNvSpPr txBox="1"/>
          <p:nvPr/>
        </p:nvSpPr>
        <p:spPr>
          <a:xfrm>
            <a:off x="87331" y="8449853"/>
            <a:ext cx="6542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11B.</a:t>
            </a:r>
          </a:p>
          <a:p>
            <a:r>
              <a:rPr lang="en-US" sz="1100" dirty="0"/>
              <a:t>CD4+ T cells UMAP graphs stratified by patient at time T2.</a:t>
            </a:r>
            <a:endParaRPr lang="it-IT" sz="1100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ECE3A287-3428-47DA-9331-58F8CA67490E}"/>
              </a:ext>
            </a:extLst>
          </p:cNvPr>
          <p:cNvGrpSpPr/>
          <p:nvPr/>
        </p:nvGrpSpPr>
        <p:grpSpPr>
          <a:xfrm>
            <a:off x="130790" y="6964133"/>
            <a:ext cx="1218851" cy="1192308"/>
            <a:chOff x="76589" y="4182186"/>
            <a:chExt cx="1218851" cy="1192308"/>
          </a:xfrm>
        </p:grpSpPr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FC1F4E3E-4F9B-4080-ADB8-08303D4A9F62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A4ED18BE-7DE7-48F8-BCD2-14297D2A6A2F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A1671C94-4D24-4DE1-B6D4-35007B84A10C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6D6CBF3F-8144-4CB7-BD58-6003F7764B60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722B4CE-6A80-4D38-8D36-7D87BF26900C}"/>
              </a:ext>
            </a:extLst>
          </p:cNvPr>
          <p:cNvSpPr txBox="1"/>
          <p:nvPr/>
        </p:nvSpPr>
        <p:spPr>
          <a:xfrm>
            <a:off x="150529" y="180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959D2535-331B-4B47-8C7B-CF8C88F71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02" y="757971"/>
            <a:ext cx="6248954" cy="7056000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EFD3382-9A47-4861-BDB1-643BA3C7B649}"/>
              </a:ext>
            </a:extLst>
          </p:cNvPr>
          <p:cNvSpPr txBox="1"/>
          <p:nvPr/>
        </p:nvSpPr>
        <p:spPr>
          <a:xfrm>
            <a:off x="2682349" y="251231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CD4+ T2</a:t>
            </a:r>
          </a:p>
        </p:txBody>
      </p:sp>
    </p:spTree>
    <p:extLst>
      <p:ext uri="{BB962C8B-B14F-4D97-AF65-F5344CB8AC3E}">
        <p14:creationId xmlns:p14="http://schemas.microsoft.com/office/powerpoint/2010/main" val="29410096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681083-36E0-4092-91B9-4A1F57D11DA3}"/>
              </a:ext>
            </a:extLst>
          </p:cNvPr>
          <p:cNvSpPr txBox="1"/>
          <p:nvPr/>
        </p:nvSpPr>
        <p:spPr>
          <a:xfrm>
            <a:off x="88456" y="8447229"/>
            <a:ext cx="6542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11C.</a:t>
            </a:r>
          </a:p>
          <a:p>
            <a:r>
              <a:rPr lang="en-US" sz="1100" dirty="0"/>
              <a:t>CD4+ T cells UMAP graphs stratified by patient at time T7.</a:t>
            </a:r>
            <a:endParaRPr lang="it-IT" sz="1100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ECE3A287-3428-47DA-9331-58F8CA67490E}"/>
              </a:ext>
            </a:extLst>
          </p:cNvPr>
          <p:cNvGrpSpPr/>
          <p:nvPr/>
        </p:nvGrpSpPr>
        <p:grpSpPr>
          <a:xfrm>
            <a:off x="6411" y="6228150"/>
            <a:ext cx="1218851" cy="1192308"/>
            <a:chOff x="76589" y="4182186"/>
            <a:chExt cx="1218851" cy="1192308"/>
          </a:xfrm>
        </p:grpSpPr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FC1F4E3E-4F9B-4080-ADB8-08303D4A9F62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A4ED18BE-7DE7-48F8-BCD2-14297D2A6A2F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A1671C94-4D24-4DE1-B6D4-35007B84A10C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6D6CBF3F-8144-4CB7-BD58-6003F7764B60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722B4CE-6A80-4D38-8D36-7D87BF26900C}"/>
              </a:ext>
            </a:extLst>
          </p:cNvPr>
          <p:cNvSpPr txBox="1"/>
          <p:nvPr/>
        </p:nvSpPr>
        <p:spPr>
          <a:xfrm>
            <a:off x="150529" y="1801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D7B183B4-9A8A-4F0E-B4F9-2C037B3A4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24" y="1345851"/>
            <a:ext cx="6459659" cy="5796018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AC87347-4A12-4624-A35B-F2C61FA46076}"/>
              </a:ext>
            </a:extLst>
          </p:cNvPr>
          <p:cNvSpPr txBox="1"/>
          <p:nvPr/>
        </p:nvSpPr>
        <p:spPr>
          <a:xfrm>
            <a:off x="2682349" y="251231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CD4+ T7</a:t>
            </a:r>
          </a:p>
        </p:txBody>
      </p:sp>
    </p:spTree>
    <p:extLst>
      <p:ext uri="{BB962C8B-B14F-4D97-AF65-F5344CB8AC3E}">
        <p14:creationId xmlns:p14="http://schemas.microsoft.com/office/powerpoint/2010/main" val="3047720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A52A13-843E-476A-9D83-933A15ADA208}"/>
              </a:ext>
            </a:extLst>
          </p:cNvPr>
          <p:cNvSpPr txBox="1"/>
          <p:nvPr/>
        </p:nvSpPr>
        <p:spPr>
          <a:xfrm>
            <a:off x="150529" y="180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F21C5B0-CC19-44B3-B162-E6D7492CB45B}"/>
              </a:ext>
            </a:extLst>
          </p:cNvPr>
          <p:cNvSpPr txBox="1"/>
          <p:nvPr/>
        </p:nvSpPr>
        <p:spPr>
          <a:xfrm>
            <a:off x="14502" y="8375525"/>
            <a:ext cx="68434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12A.</a:t>
            </a:r>
          </a:p>
          <a:p>
            <a:r>
              <a:rPr lang="en-US" sz="1100" dirty="0"/>
              <a:t>CD4+ T cells projection of UMAP graphs stratified by patient showing the </a:t>
            </a:r>
            <a:r>
              <a:rPr lang="en-US" sz="1100" dirty="0" err="1"/>
              <a:t>FlowSOM</a:t>
            </a:r>
            <a:r>
              <a:rPr lang="en-US" sz="1100" dirty="0"/>
              <a:t> clusters at time T0.</a:t>
            </a:r>
            <a:endParaRPr lang="it-IT" sz="1100" dirty="0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6D797E14-D13D-4EEC-A7B2-CF49383F4683}"/>
              </a:ext>
            </a:extLst>
          </p:cNvPr>
          <p:cNvGrpSpPr/>
          <p:nvPr/>
        </p:nvGrpSpPr>
        <p:grpSpPr>
          <a:xfrm>
            <a:off x="14503" y="7199394"/>
            <a:ext cx="1218851" cy="1192308"/>
            <a:chOff x="76589" y="4182186"/>
            <a:chExt cx="1218851" cy="1192308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19CF0A02-C4CB-41F0-BC72-293ED41C1AE7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09D33D1F-5130-4A57-B78C-3793EA871CE3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FDE9D05F-D3CD-4709-878B-8C05C09C01A3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0D10ABB3-54EE-4305-B14E-421C270FAAA7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Immagine 3">
            <a:extLst>
              <a:ext uri="{FF2B5EF4-FFF2-40B4-BE49-F238E27FC236}">
                <a16:creationId xmlns:a16="http://schemas.microsoft.com/office/drawing/2014/main" id="{D63B158E-CC9E-425D-AC20-29E62EF66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24" y="791161"/>
            <a:ext cx="6459662" cy="735432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4605AB4-9633-4D90-AEBC-0E1375B16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2130" y="6768748"/>
            <a:ext cx="2601972" cy="148197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055370D-AE65-45DD-9534-C3E2383CDA64}"/>
              </a:ext>
            </a:extLst>
          </p:cNvPr>
          <p:cNvSpPr txBox="1"/>
          <p:nvPr/>
        </p:nvSpPr>
        <p:spPr>
          <a:xfrm>
            <a:off x="2682349" y="251231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CD4+ T0</a:t>
            </a:r>
          </a:p>
        </p:txBody>
      </p:sp>
    </p:spTree>
    <p:extLst>
      <p:ext uri="{BB962C8B-B14F-4D97-AF65-F5344CB8AC3E}">
        <p14:creationId xmlns:p14="http://schemas.microsoft.com/office/powerpoint/2010/main" val="3130780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994B42B-1041-4B45-B6B7-93C659C4C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24" y="785697"/>
            <a:ext cx="6459661" cy="737342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A52A13-843E-476A-9D83-933A15ADA208}"/>
              </a:ext>
            </a:extLst>
          </p:cNvPr>
          <p:cNvSpPr txBox="1"/>
          <p:nvPr/>
        </p:nvSpPr>
        <p:spPr>
          <a:xfrm>
            <a:off x="150529" y="180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6D797E14-D13D-4EEC-A7B2-CF49383F4683}"/>
              </a:ext>
            </a:extLst>
          </p:cNvPr>
          <p:cNvGrpSpPr/>
          <p:nvPr/>
        </p:nvGrpSpPr>
        <p:grpSpPr>
          <a:xfrm>
            <a:off x="14503" y="7204946"/>
            <a:ext cx="1218851" cy="1192308"/>
            <a:chOff x="76589" y="4182186"/>
            <a:chExt cx="1218851" cy="1192308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19CF0A02-C4CB-41F0-BC72-293ED41C1AE7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09D33D1F-5130-4A57-B78C-3793EA871CE3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FDE9D05F-D3CD-4709-878B-8C05C09C01A3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0D10ABB3-54EE-4305-B14E-421C270FAAA7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Immagine 6">
            <a:extLst>
              <a:ext uri="{FF2B5EF4-FFF2-40B4-BE49-F238E27FC236}">
                <a16:creationId xmlns:a16="http://schemas.microsoft.com/office/drawing/2014/main" id="{A4605AB4-9633-4D90-AEBC-0E1375B16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2130" y="6756636"/>
            <a:ext cx="2601972" cy="148197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F17DEC7-0D04-4A2A-97FE-EBAEB5F8AD08}"/>
              </a:ext>
            </a:extLst>
          </p:cNvPr>
          <p:cNvSpPr txBox="1"/>
          <p:nvPr/>
        </p:nvSpPr>
        <p:spPr>
          <a:xfrm>
            <a:off x="2682349" y="251231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CD4+ T2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A472F22-C3A4-4647-BD93-8775198C5C05}"/>
              </a:ext>
            </a:extLst>
          </p:cNvPr>
          <p:cNvSpPr txBox="1"/>
          <p:nvPr/>
        </p:nvSpPr>
        <p:spPr>
          <a:xfrm>
            <a:off x="14502" y="8375525"/>
            <a:ext cx="68434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12B.</a:t>
            </a:r>
          </a:p>
          <a:p>
            <a:r>
              <a:rPr lang="en-US" sz="1100" dirty="0"/>
              <a:t>CD4+ T cells projection of UMAP graphs stratified by patient showing the </a:t>
            </a:r>
            <a:r>
              <a:rPr lang="en-US" sz="1100" dirty="0" err="1"/>
              <a:t>FlowSOM</a:t>
            </a:r>
            <a:r>
              <a:rPr lang="en-US" sz="1100" dirty="0"/>
              <a:t> clusters at time T2.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42434575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A52A13-843E-476A-9D83-933A15ADA208}"/>
              </a:ext>
            </a:extLst>
          </p:cNvPr>
          <p:cNvSpPr txBox="1"/>
          <p:nvPr/>
        </p:nvSpPr>
        <p:spPr>
          <a:xfrm>
            <a:off x="150529" y="1801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6D797E14-D13D-4EEC-A7B2-CF49383F4683}"/>
              </a:ext>
            </a:extLst>
          </p:cNvPr>
          <p:cNvGrpSpPr/>
          <p:nvPr/>
        </p:nvGrpSpPr>
        <p:grpSpPr>
          <a:xfrm>
            <a:off x="-11447" y="5994436"/>
            <a:ext cx="1187728" cy="1177712"/>
            <a:chOff x="76589" y="4182186"/>
            <a:chExt cx="1218851" cy="1192308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19CF0A02-C4CB-41F0-BC72-293ED41C1AE7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09D33D1F-5130-4A57-B78C-3793EA871CE3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FDE9D05F-D3CD-4709-878B-8C05C09C01A3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0D10ABB3-54EE-4305-B14E-421C270FAAA7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Immagine 6">
            <a:extLst>
              <a:ext uri="{FF2B5EF4-FFF2-40B4-BE49-F238E27FC236}">
                <a16:creationId xmlns:a16="http://schemas.microsoft.com/office/drawing/2014/main" id="{A4605AB4-9633-4D90-AEBC-0E1375B16A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1578" b="41164"/>
          <a:stretch/>
        </p:blipFill>
        <p:spPr>
          <a:xfrm>
            <a:off x="1210046" y="7123921"/>
            <a:ext cx="999736" cy="871938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3098844-CA99-4214-85B7-8763859A0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806" y="964269"/>
            <a:ext cx="6573407" cy="598599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09EC6679-B661-4CE6-82D8-8EF9A726DF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583" t="59633"/>
          <a:stretch/>
        </p:blipFill>
        <p:spPr>
          <a:xfrm>
            <a:off x="5086332" y="7365794"/>
            <a:ext cx="1389880" cy="598222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5E3E925B-852D-4A47-A812-9F8759DC1C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563" r="56567"/>
          <a:stretch/>
        </p:blipFill>
        <p:spPr>
          <a:xfrm>
            <a:off x="2223597" y="7365794"/>
            <a:ext cx="1130127" cy="717828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BFEECF95-8077-426C-800F-335529F9A8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946" b="41164"/>
          <a:stretch/>
        </p:blipFill>
        <p:spPr>
          <a:xfrm>
            <a:off x="3367539" y="7147329"/>
            <a:ext cx="1466080" cy="871938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0C5D5CE-5EA4-48C9-B3E1-A72B97E313D0}"/>
              </a:ext>
            </a:extLst>
          </p:cNvPr>
          <p:cNvSpPr txBox="1"/>
          <p:nvPr/>
        </p:nvSpPr>
        <p:spPr>
          <a:xfrm>
            <a:off x="14502" y="8375525"/>
            <a:ext cx="68434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12C.</a:t>
            </a:r>
          </a:p>
          <a:p>
            <a:r>
              <a:rPr lang="en-US" sz="1100" dirty="0"/>
              <a:t>CD4+ T cells projection of UMAP graphs stratified by patient showing the </a:t>
            </a:r>
            <a:r>
              <a:rPr lang="en-US" sz="1100" dirty="0" err="1"/>
              <a:t>FlowSOM</a:t>
            </a:r>
            <a:r>
              <a:rPr lang="en-US" sz="1100" dirty="0"/>
              <a:t> clusters at time T7.</a:t>
            </a:r>
            <a:endParaRPr lang="it-IT" sz="110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1DAE657-3114-4312-933C-3D7B29F2AE23}"/>
              </a:ext>
            </a:extLst>
          </p:cNvPr>
          <p:cNvSpPr txBox="1"/>
          <p:nvPr/>
        </p:nvSpPr>
        <p:spPr>
          <a:xfrm>
            <a:off x="2682349" y="251231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CD4+ T7</a:t>
            </a:r>
          </a:p>
        </p:txBody>
      </p:sp>
    </p:spTree>
    <p:extLst>
      <p:ext uri="{BB962C8B-B14F-4D97-AF65-F5344CB8AC3E}">
        <p14:creationId xmlns:p14="http://schemas.microsoft.com/office/powerpoint/2010/main" val="22451419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681083-36E0-4092-91B9-4A1F57D11DA3}"/>
              </a:ext>
            </a:extLst>
          </p:cNvPr>
          <p:cNvSpPr txBox="1"/>
          <p:nvPr/>
        </p:nvSpPr>
        <p:spPr>
          <a:xfrm>
            <a:off x="79239" y="8449853"/>
            <a:ext cx="6542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13A.</a:t>
            </a:r>
          </a:p>
          <a:p>
            <a:r>
              <a:rPr lang="en-US" sz="1100" dirty="0"/>
              <a:t>CD8+ T cells UMAP graphs stratified by patient at time T0.</a:t>
            </a:r>
            <a:endParaRPr lang="it-IT" sz="1100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ECE3A287-3428-47DA-9331-58F8CA67490E}"/>
              </a:ext>
            </a:extLst>
          </p:cNvPr>
          <p:cNvGrpSpPr/>
          <p:nvPr/>
        </p:nvGrpSpPr>
        <p:grpSpPr>
          <a:xfrm>
            <a:off x="14503" y="7272999"/>
            <a:ext cx="1218851" cy="1192308"/>
            <a:chOff x="76589" y="4182186"/>
            <a:chExt cx="1218851" cy="1192308"/>
          </a:xfrm>
        </p:grpSpPr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FC1F4E3E-4F9B-4080-ADB8-08303D4A9F62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A4ED18BE-7DE7-48F8-BCD2-14297D2A6A2F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A1671C94-4D24-4DE1-B6D4-35007B84A10C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6D6CBF3F-8144-4CB7-BD58-6003F7764B60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722B4CE-6A80-4D38-8D36-7D87BF26900C}"/>
              </a:ext>
            </a:extLst>
          </p:cNvPr>
          <p:cNvSpPr txBox="1"/>
          <p:nvPr/>
        </p:nvSpPr>
        <p:spPr>
          <a:xfrm>
            <a:off x="150529" y="180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78382BC1-EFCC-4885-90ED-367E9A0D2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03" y="878860"/>
            <a:ext cx="6402828" cy="7225387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5A3C6AB-D218-47B3-AD59-E4A249A06633}"/>
              </a:ext>
            </a:extLst>
          </p:cNvPr>
          <p:cNvSpPr txBox="1"/>
          <p:nvPr/>
        </p:nvSpPr>
        <p:spPr>
          <a:xfrm>
            <a:off x="2609523" y="240888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CD8+ T0</a:t>
            </a:r>
          </a:p>
        </p:txBody>
      </p:sp>
    </p:spTree>
    <p:extLst>
      <p:ext uri="{BB962C8B-B14F-4D97-AF65-F5344CB8AC3E}">
        <p14:creationId xmlns:p14="http://schemas.microsoft.com/office/powerpoint/2010/main" val="10035988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>
            <a:extLst>
              <a:ext uri="{FF2B5EF4-FFF2-40B4-BE49-F238E27FC236}">
                <a16:creationId xmlns:a16="http://schemas.microsoft.com/office/drawing/2014/main" id="{ECE3A287-3428-47DA-9331-58F8CA67490E}"/>
              </a:ext>
            </a:extLst>
          </p:cNvPr>
          <p:cNvGrpSpPr/>
          <p:nvPr/>
        </p:nvGrpSpPr>
        <p:grpSpPr>
          <a:xfrm>
            <a:off x="14503" y="7259681"/>
            <a:ext cx="1218851" cy="1192308"/>
            <a:chOff x="76589" y="4182186"/>
            <a:chExt cx="1218851" cy="1192308"/>
          </a:xfrm>
        </p:grpSpPr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FC1F4E3E-4F9B-4080-ADB8-08303D4A9F62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A4ED18BE-7DE7-48F8-BCD2-14297D2A6A2F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A1671C94-4D24-4DE1-B6D4-35007B84A10C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6D6CBF3F-8144-4CB7-BD58-6003F7764B60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722B4CE-6A80-4D38-8D36-7D87BF26900C}"/>
              </a:ext>
            </a:extLst>
          </p:cNvPr>
          <p:cNvSpPr txBox="1"/>
          <p:nvPr/>
        </p:nvSpPr>
        <p:spPr>
          <a:xfrm>
            <a:off x="150529" y="180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7AE0FA8-6E70-4F86-A4AC-9449677A3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07" y="862467"/>
            <a:ext cx="6427962" cy="72252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1074C41-5C18-4080-8DBA-FC3DB15AD797}"/>
              </a:ext>
            </a:extLst>
          </p:cNvPr>
          <p:cNvSpPr txBox="1"/>
          <p:nvPr/>
        </p:nvSpPr>
        <p:spPr>
          <a:xfrm>
            <a:off x="2609523" y="240888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CD8+ T2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AFB69D2-FEC4-45F9-92BA-8C44900F07D7}"/>
              </a:ext>
            </a:extLst>
          </p:cNvPr>
          <p:cNvSpPr txBox="1"/>
          <p:nvPr/>
        </p:nvSpPr>
        <p:spPr>
          <a:xfrm>
            <a:off x="79239" y="8449853"/>
            <a:ext cx="6542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13B.</a:t>
            </a:r>
          </a:p>
          <a:p>
            <a:r>
              <a:rPr lang="en-US" sz="1100" dirty="0"/>
              <a:t>CD8+ T cells UMAP graphs stratified by patient at time T2.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1403735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ggetto 21">
            <a:extLst>
              <a:ext uri="{FF2B5EF4-FFF2-40B4-BE49-F238E27FC236}">
                <a16:creationId xmlns:a16="http://schemas.microsoft.com/office/drawing/2014/main" id="{2C6CF614-2864-453D-8452-62C2415810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174601"/>
              </p:ext>
            </p:extLst>
          </p:nvPr>
        </p:nvGraphicFramePr>
        <p:xfrm>
          <a:off x="3594100" y="5411788"/>
          <a:ext cx="2520950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0" name="Prism 8" r:id="rId3" imgW="3260826" imgH="2272078" progId="Prism8.Document">
                  <p:embed/>
                </p:oleObj>
              </mc:Choice>
              <mc:Fallback>
                <p:oleObj name="Prism 8" r:id="rId3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4100" y="5411788"/>
                        <a:ext cx="2520950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ggetto 12">
            <a:extLst>
              <a:ext uri="{FF2B5EF4-FFF2-40B4-BE49-F238E27FC236}">
                <a16:creationId xmlns:a16="http://schemas.microsoft.com/office/drawing/2014/main" id="{C771B4B1-2CA9-4E70-9064-8A5A78C1AC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26136"/>
              </p:ext>
            </p:extLst>
          </p:nvPr>
        </p:nvGraphicFramePr>
        <p:xfrm>
          <a:off x="835025" y="3719513"/>
          <a:ext cx="2520950" cy="175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" name="Prism 8" r:id="rId5" imgW="3260826" imgH="2272078" progId="Prism8.Document">
                  <p:embed/>
                </p:oleObj>
              </mc:Choice>
              <mc:Fallback>
                <p:oleObj name="Prism 8" r:id="rId5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5025" y="3719513"/>
                        <a:ext cx="2520950" cy="175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ggetto 16">
            <a:extLst>
              <a:ext uri="{FF2B5EF4-FFF2-40B4-BE49-F238E27FC236}">
                <a16:creationId xmlns:a16="http://schemas.microsoft.com/office/drawing/2014/main" id="{51268AB7-DEAB-454D-A509-249A71B7F7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0603745"/>
              </p:ext>
            </p:extLst>
          </p:nvPr>
        </p:nvGraphicFramePr>
        <p:xfrm>
          <a:off x="773113" y="5424488"/>
          <a:ext cx="2597150" cy="174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" name="Prism 8" r:id="rId7" imgW="3375291" imgH="2273518" progId="Prism8.Document">
                  <p:embed/>
                </p:oleObj>
              </mc:Choice>
              <mc:Fallback>
                <p:oleObj name="Prism 8" r:id="rId7" imgW="3375291" imgH="227351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3113" y="5424488"/>
                        <a:ext cx="2597150" cy="1747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>
            <a:extLst>
              <a:ext uri="{FF2B5EF4-FFF2-40B4-BE49-F238E27FC236}">
                <a16:creationId xmlns:a16="http://schemas.microsoft.com/office/drawing/2014/main" id="{4045426C-F0F1-4A12-B2F5-A4066F7781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6853772"/>
              </p:ext>
            </p:extLst>
          </p:nvPr>
        </p:nvGraphicFramePr>
        <p:xfrm>
          <a:off x="3475038" y="1893888"/>
          <a:ext cx="2608262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" name="Prism 8" r:id="rId9" imgW="3373852" imgH="2272078" progId="Prism8.Document">
                  <p:embed/>
                </p:oleObj>
              </mc:Choice>
              <mc:Fallback>
                <p:oleObj name="Prism 8" r:id="rId9" imgW="3373852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75038" y="1893888"/>
                        <a:ext cx="2608262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>
            <a:extLst>
              <a:ext uri="{FF2B5EF4-FFF2-40B4-BE49-F238E27FC236}">
                <a16:creationId xmlns:a16="http://schemas.microsoft.com/office/drawing/2014/main" id="{6B79F1B6-BC9F-4471-8476-A416E0EED2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7978399"/>
              </p:ext>
            </p:extLst>
          </p:nvPr>
        </p:nvGraphicFramePr>
        <p:xfrm>
          <a:off x="517525" y="1905000"/>
          <a:ext cx="2782888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4" name="Prism 8" r:id="rId11" imgW="3600623" imgH="2272078" progId="Prism8.Document">
                  <p:embed/>
                </p:oleObj>
              </mc:Choice>
              <mc:Fallback>
                <p:oleObj name="Prism 8" r:id="rId11" imgW="3600623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17525" y="1905000"/>
                        <a:ext cx="2782888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uppo 25">
            <a:extLst>
              <a:ext uri="{FF2B5EF4-FFF2-40B4-BE49-F238E27FC236}">
                <a16:creationId xmlns:a16="http://schemas.microsoft.com/office/drawing/2014/main" id="{8BF399DC-17CA-314B-A730-210712F4DA76}"/>
              </a:ext>
            </a:extLst>
          </p:cNvPr>
          <p:cNvGrpSpPr>
            <a:grpSpLocks noChangeAspect="1"/>
          </p:cNvGrpSpPr>
          <p:nvPr/>
        </p:nvGrpSpPr>
        <p:grpSpPr>
          <a:xfrm>
            <a:off x="1511914" y="66281"/>
            <a:ext cx="3917663" cy="5753500"/>
            <a:chOff x="812333" y="-200889"/>
            <a:chExt cx="5033492" cy="7392211"/>
          </a:xfrm>
        </p:grpSpPr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684BB153-C44D-E34F-AEEC-C7354A16F354}"/>
                </a:ext>
              </a:extLst>
            </p:cNvPr>
            <p:cNvSpPr txBox="1"/>
            <p:nvPr/>
          </p:nvSpPr>
          <p:spPr>
            <a:xfrm>
              <a:off x="1046300" y="-198869"/>
              <a:ext cx="830419" cy="47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CCL4</a:t>
              </a: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C775274F-E7EC-264A-B7B5-53BA436639F4}"/>
                </a:ext>
              </a:extLst>
            </p:cNvPr>
            <p:cNvSpPr txBox="1"/>
            <p:nvPr/>
          </p:nvSpPr>
          <p:spPr>
            <a:xfrm>
              <a:off x="4825354" y="-200889"/>
              <a:ext cx="980769" cy="47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CCL19</a:t>
              </a: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6D9643C5-EEAC-664F-AFBB-4E8133D6ADBD}"/>
                </a:ext>
              </a:extLst>
            </p:cNvPr>
            <p:cNvSpPr txBox="1"/>
            <p:nvPr/>
          </p:nvSpPr>
          <p:spPr>
            <a:xfrm>
              <a:off x="812333" y="2112284"/>
              <a:ext cx="1880799" cy="47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CD40 LIGAND</a:t>
              </a:r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90FD3CB9-47D1-0947-B3FF-EBB047224550}"/>
                </a:ext>
              </a:extLst>
            </p:cNvPr>
            <p:cNvSpPr txBox="1"/>
            <p:nvPr/>
          </p:nvSpPr>
          <p:spPr>
            <a:xfrm>
              <a:off x="4619858" y="2104250"/>
              <a:ext cx="976648" cy="47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CXCL1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6193C948-64FD-4946-8183-6F615F2EDDA5}"/>
                </a:ext>
              </a:extLst>
            </p:cNvPr>
            <p:cNvSpPr txBox="1"/>
            <p:nvPr/>
          </p:nvSpPr>
          <p:spPr>
            <a:xfrm>
              <a:off x="951528" y="4489448"/>
              <a:ext cx="1459247" cy="47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FGF BASIC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16DC46F4-678A-8E4D-9802-40339858BE21}"/>
                </a:ext>
              </a:extLst>
            </p:cNvPr>
            <p:cNvSpPr txBox="1"/>
            <p:nvPr/>
          </p:nvSpPr>
          <p:spPr>
            <a:xfrm>
              <a:off x="4791928" y="4423196"/>
              <a:ext cx="945755" cy="47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G-CSF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BD0469FC-18AF-D94A-B495-808116730B7C}"/>
                </a:ext>
              </a:extLst>
            </p:cNvPr>
            <p:cNvSpPr txBox="1"/>
            <p:nvPr/>
          </p:nvSpPr>
          <p:spPr>
            <a:xfrm>
              <a:off x="997148" y="6695138"/>
              <a:ext cx="1626485" cy="47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GRANZYME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B4F9FE18-2ECC-3649-8E70-FA82BFAB636C}"/>
                </a:ext>
              </a:extLst>
            </p:cNvPr>
            <p:cNvSpPr txBox="1"/>
            <p:nvPr/>
          </p:nvSpPr>
          <p:spPr>
            <a:xfrm>
              <a:off x="4953619" y="6716797"/>
              <a:ext cx="892206" cy="47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IFN-</a:t>
              </a:r>
              <a:r>
                <a:rPr lang="it-IT" dirty="0">
                  <a:latin typeface="Symbol" pitchFamily="2" charset="2"/>
                </a:rPr>
                <a:t>b</a:t>
              </a:r>
              <a:endParaRPr lang="it-IT" dirty="0"/>
            </a:p>
          </p:txBody>
        </p:sp>
      </p:grp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5DE67063-6AF9-4443-913B-81DE745FA80F}"/>
              </a:ext>
            </a:extLst>
          </p:cNvPr>
          <p:cNvSpPr txBox="1"/>
          <p:nvPr/>
        </p:nvSpPr>
        <p:spPr>
          <a:xfrm>
            <a:off x="1329813" y="719483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T0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1FA63145-877F-274C-81E0-21A619AF1866}"/>
              </a:ext>
            </a:extLst>
          </p:cNvPr>
          <p:cNvSpPr txBox="1"/>
          <p:nvPr/>
        </p:nvSpPr>
        <p:spPr>
          <a:xfrm>
            <a:off x="2165430" y="719427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T2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12263A82-C999-4C44-84B0-4E43C3D9DCB9}"/>
              </a:ext>
            </a:extLst>
          </p:cNvPr>
          <p:cNvSpPr txBox="1"/>
          <p:nvPr/>
        </p:nvSpPr>
        <p:spPr>
          <a:xfrm>
            <a:off x="2917336" y="719372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T7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50551704-8625-B04A-9EF1-66A45209A34B}"/>
              </a:ext>
            </a:extLst>
          </p:cNvPr>
          <p:cNvSpPr txBox="1"/>
          <p:nvPr/>
        </p:nvSpPr>
        <p:spPr>
          <a:xfrm>
            <a:off x="4111182" y="718098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T0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647BEA47-9DAE-5D47-946F-623D375A064F}"/>
              </a:ext>
            </a:extLst>
          </p:cNvPr>
          <p:cNvSpPr txBox="1"/>
          <p:nvPr/>
        </p:nvSpPr>
        <p:spPr>
          <a:xfrm>
            <a:off x="4913669" y="718042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T2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BB2F8DCC-5779-1645-A1BF-94A323125019}"/>
              </a:ext>
            </a:extLst>
          </p:cNvPr>
          <p:cNvSpPr txBox="1"/>
          <p:nvPr/>
        </p:nvSpPr>
        <p:spPr>
          <a:xfrm>
            <a:off x="5665575" y="717986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T7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EF6D340D-5773-8D45-95CB-F19AED629AF5}"/>
              </a:ext>
            </a:extLst>
          </p:cNvPr>
          <p:cNvSpPr txBox="1"/>
          <p:nvPr/>
        </p:nvSpPr>
        <p:spPr>
          <a:xfrm>
            <a:off x="76514" y="8137428"/>
            <a:ext cx="671594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 err="1"/>
              <a:t>Supplementary</a:t>
            </a:r>
            <a:r>
              <a:rPr lang="it-IT" sz="1100" b="1" dirty="0"/>
              <a:t> Figure 1 (continue)</a:t>
            </a:r>
            <a:r>
              <a:rPr lang="it-IT" sz="1100" dirty="0"/>
              <a:t>. </a:t>
            </a:r>
            <a:r>
              <a:rPr lang="en-GB" sz="1100" b="1" dirty="0"/>
              <a:t>Plasmatic level of pro- and anti-inflammatory molecules in responder and not responder patients. </a:t>
            </a:r>
            <a:r>
              <a:rPr lang="en-GB" sz="1100" dirty="0"/>
              <a:t>Quantification of cytokines and other mediators in plasma obtained from COVID-19 patients responders (R) or not-responders (NR) to TOCI (n = 23). Data represent individual values, mean (centre bar) ± SEM (upper and lower bars). Statistical analysis by two-sided Mann–Whitney nonparametric test; if not indicated, p value is not significant. </a:t>
            </a:r>
            <a:endParaRPr lang="it-IT" sz="1100" dirty="0"/>
          </a:p>
        </p:txBody>
      </p: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F6A2A308-9F35-4B81-BA24-D7AEF36F3C5B}"/>
              </a:ext>
            </a:extLst>
          </p:cNvPr>
          <p:cNvGrpSpPr/>
          <p:nvPr/>
        </p:nvGrpSpPr>
        <p:grpSpPr>
          <a:xfrm>
            <a:off x="6284687" y="195765"/>
            <a:ext cx="415374" cy="461665"/>
            <a:chOff x="5519034" y="7071820"/>
            <a:chExt cx="415374" cy="461665"/>
          </a:xfrm>
        </p:grpSpPr>
        <p:sp>
          <p:nvSpPr>
            <p:cNvPr id="41" name="Rettangolo 40">
              <a:extLst>
                <a:ext uri="{FF2B5EF4-FFF2-40B4-BE49-F238E27FC236}">
                  <a16:creationId xmlns:a16="http://schemas.microsoft.com/office/drawing/2014/main" id="{6EF89D4E-6A51-406D-AEB2-2DED022B57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21938" y="7339570"/>
              <a:ext cx="83786" cy="8378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 dirty="0"/>
            </a:p>
          </p:txBody>
        </p:sp>
        <p:sp>
          <p:nvSpPr>
            <p:cNvPr id="42" name="Ovale 41">
              <a:extLst>
                <a:ext uri="{FF2B5EF4-FFF2-40B4-BE49-F238E27FC236}">
                  <a16:creationId xmlns:a16="http://schemas.microsoft.com/office/drawing/2014/main" id="{0D06633A-AEA3-466A-AE23-5E0B3F003F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19034" y="7176866"/>
              <a:ext cx="93514" cy="93514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 dirty="0"/>
            </a:p>
          </p:txBody>
        </p: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D8ABDF2D-1B58-4A24-AFD6-1BF962D7BFBA}"/>
                </a:ext>
              </a:extLst>
            </p:cNvPr>
            <p:cNvSpPr txBox="1"/>
            <p:nvPr/>
          </p:nvSpPr>
          <p:spPr>
            <a:xfrm>
              <a:off x="5567000" y="7071820"/>
              <a:ext cx="3674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err="1"/>
                <a:t>R</a:t>
              </a:r>
              <a:endParaRPr lang="it-IT" sz="1200" dirty="0"/>
            </a:p>
            <a:p>
              <a:r>
                <a:rPr lang="it-IT" sz="1200" dirty="0"/>
                <a:t>NR</a:t>
              </a:r>
            </a:p>
          </p:txBody>
        </p:sp>
      </p:grpSp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D428AE0A-2297-4026-AC3C-05EDFFE40F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1167792"/>
              </p:ext>
            </p:extLst>
          </p:nvPr>
        </p:nvGraphicFramePr>
        <p:xfrm>
          <a:off x="674688" y="119063"/>
          <a:ext cx="2616200" cy="175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5" name="Prism 8" r:id="rId13" imgW="3416326" imgH="2294755" progId="Prism8.Document">
                  <p:embed/>
                </p:oleObj>
              </mc:Choice>
              <mc:Fallback>
                <p:oleObj name="Prism 8" r:id="rId13" imgW="3416326" imgH="229475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74688" y="119063"/>
                        <a:ext cx="2616200" cy="1757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>
            <a:extLst>
              <a:ext uri="{FF2B5EF4-FFF2-40B4-BE49-F238E27FC236}">
                <a16:creationId xmlns:a16="http://schemas.microsoft.com/office/drawing/2014/main" id="{3D08AEFF-8934-464E-845A-DA4AD73665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472744"/>
              </p:ext>
            </p:extLst>
          </p:nvPr>
        </p:nvGraphicFramePr>
        <p:xfrm>
          <a:off x="3386138" y="114300"/>
          <a:ext cx="2697162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6" name="Prism 8" r:id="rId15" imgW="3487957" imgH="2272078" progId="Prism8.Document">
                  <p:embed/>
                </p:oleObj>
              </mc:Choice>
              <mc:Fallback>
                <p:oleObj name="Prism 8" r:id="rId15" imgW="3487957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386138" y="114300"/>
                        <a:ext cx="2697162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ggetto 14">
            <a:extLst>
              <a:ext uri="{FF2B5EF4-FFF2-40B4-BE49-F238E27FC236}">
                <a16:creationId xmlns:a16="http://schemas.microsoft.com/office/drawing/2014/main" id="{283EAA3F-6058-450D-801C-B696B5D5E7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337977"/>
              </p:ext>
            </p:extLst>
          </p:nvPr>
        </p:nvGraphicFramePr>
        <p:xfrm>
          <a:off x="3476625" y="3716338"/>
          <a:ext cx="2608263" cy="175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7" name="Prism 8" r:id="rId17" imgW="3373852" imgH="2272078" progId="Prism8.Document">
                  <p:embed/>
                </p:oleObj>
              </mc:Choice>
              <mc:Fallback>
                <p:oleObj name="Prism 8" r:id="rId17" imgW="3373852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476625" y="3716338"/>
                        <a:ext cx="2608263" cy="1757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01EABEC-9E3F-0D48-9975-2D9A0FE7427B}"/>
              </a:ext>
            </a:extLst>
          </p:cNvPr>
          <p:cNvSpPr txBox="1"/>
          <p:nvPr/>
        </p:nvSpPr>
        <p:spPr>
          <a:xfrm rot="16200000">
            <a:off x="-145438" y="4445760"/>
            <a:ext cx="813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dirty="0" err="1"/>
              <a:t>g</a:t>
            </a:r>
            <a:r>
              <a:rPr lang="it-IT" dirty="0"/>
              <a:t>/ML</a:t>
            </a:r>
          </a:p>
        </p:txBody>
      </p:sp>
    </p:spTree>
    <p:extLst>
      <p:ext uri="{BB962C8B-B14F-4D97-AF65-F5344CB8AC3E}">
        <p14:creationId xmlns:p14="http://schemas.microsoft.com/office/powerpoint/2010/main" val="16975494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>
            <a:extLst>
              <a:ext uri="{FF2B5EF4-FFF2-40B4-BE49-F238E27FC236}">
                <a16:creationId xmlns:a16="http://schemas.microsoft.com/office/drawing/2014/main" id="{ECE3A287-3428-47DA-9331-58F8CA67490E}"/>
              </a:ext>
            </a:extLst>
          </p:cNvPr>
          <p:cNvGrpSpPr/>
          <p:nvPr/>
        </p:nvGrpSpPr>
        <p:grpSpPr>
          <a:xfrm>
            <a:off x="14503" y="6269842"/>
            <a:ext cx="1218851" cy="1192308"/>
            <a:chOff x="76589" y="4182186"/>
            <a:chExt cx="1218851" cy="1192308"/>
          </a:xfrm>
        </p:grpSpPr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FC1F4E3E-4F9B-4080-ADB8-08303D4A9F62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A4ED18BE-7DE7-48F8-BCD2-14297D2A6A2F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A1671C94-4D24-4DE1-B6D4-35007B84A10C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6D6CBF3F-8144-4CB7-BD58-6003F7764B60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722B4CE-6A80-4D38-8D36-7D87BF26900C}"/>
              </a:ext>
            </a:extLst>
          </p:cNvPr>
          <p:cNvSpPr txBox="1"/>
          <p:nvPr/>
        </p:nvSpPr>
        <p:spPr>
          <a:xfrm>
            <a:off x="150529" y="1801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C49EE9B-5C66-4EFC-9087-54C81BC97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194" y="1377558"/>
            <a:ext cx="6543467" cy="5848645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1844786-7DFD-4A94-B2D3-62FD4DB9C196}"/>
              </a:ext>
            </a:extLst>
          </p:cNvPr>
          <p:cNvSpPr txBox="1"/>
          <p:nvPr/>
        </p:nvSpPr>
        <p:spPr>
          <a:xfrm>
            <a:off x="2609523" y="240888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CD8+ T7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CF29A54-9752-47CF-B2AB-44C7F86EB13C}"/>
              </a:ext>
            </a:extLst>
          </p:cNvPr>
          <p:cNvSpPr txBox="1"/>
          <p:nvPr/>
        </p:nvSpPr>
        <p:spPr>
          <a:xfrm>
            <a:off x="79239" y="8449853"/>
            <a:ext cx="6542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13C.</a:t>
            </a:r>
          </a:p>
          <a:p>
            <a:r>
              <a:rPr lang="en-US" sz="1100" dirty="0"/>
              <a:t>CD8+ T cells UMAP graphs stratified by patient at time T7.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20434868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4DCF437-401B-4251-A728-2946669D74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5" b="1610"/>
          <a:stretch/>
        </p:blipFill>
        <p:spPr>
          <a:xfrm>
            <a:off x="223045" y="517290"/>
            <a:ext cx="6409831" cy="747254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A52A13-843E-476A-9D83-933A15ADA208}"/>
              </a:ext>
            </a:extLst>
          </p:cNvPr>
          <p:cNvSpPr txBox="1"/>
          <p:nvPr/>
        </p:nvSpPr>
        <p:spPr>
          <a:xfrm>
            <a:off x="150529" y="180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F21C5B0-CC19-44B3-B162-E6D7492CB45B}"/>
              </a:ext>
            </a:extLst>
          </p:cNvPr>
          <p:cNvSpPr txBox="1"/>
          <p:nvPr/>
        </p:nvSpPr>
        <p:spPr>
          <a:xfrm>
            <a:off x="39287" y="8334433"/>
            <a:ext cx="67708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14A.</a:t>
            </a:r>
          </a:p>
          <a:p>
            <a:r>
              <a:rPr lang="en-US" sz="1100" dirty="0"/>
              <a:t>CD8+T cells projection of UMAP graphs stratified by patient showing the </a:t>
            </a:r>
            <a:r>
              <a:rPr lang="en-US" sz="1100" dirty="0" err="1"/>
              <a:t>FlowSOM</a:t>
            </a:r>
            <a:r>
              <a:rPr lang="en-US" sz="1100" dirty="0"/>
              <a:t> clusters at time T0. </a:t>
            </a:r>
            <a:endParaRPr lang="it-IT" sz="1100" dirty="0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6D797E14-D13D-4EEC-A7B2-CF49383F4683}"/>
              </a:ext>
            </a:extLst>
          </p:cNvPr>
          <p:cNvGrpSpPr/>
          <p:nvPr/>
        </p:nvGrpSpPr>
        <p:grpSpPr>
          <a:xfrm>
            <a:off x="0" y="7018380"/>
            <a:ext cx="1218851" cy="1192308"/>
            <a:chOff x="76589" y="4182186"/>
            <a:chExt cx="1218851" cy="1192308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19CF0A02-C4CB-41F0-BC72-293ED41C1AE7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09D33D1F-5130-4A57-B78C-3793EA871CE3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FDE9D05F-D3CD-4709-878B-8C05C09C01A3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0D10ABB3-54EE-4305-B14E-421C270FAAA7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FBD6211-E466-497E-813B-BC077A20555F}"/>
              </a:ext>
            </a:extLst>
          </p:cNvPr>
          <p:cNvSpPr txBox="1"/>
          <p:nvPr/>
        </p:nvSpPr>
        <p:spPr>
          <a:xfrm>
            <a:off x="2609523" y="200428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CD8+ T0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F540724-D2E3-4CBB-8E68-E64E12410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168" y="6669080"/>
            <a:ext cx="2604922" cy="154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3192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E03B0C50-626D-4AD6-966F-F066821F50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07" b="1748"/>
          <a:stretch/>
        </p:blipFill>
        <p:spPr>
          <a:xfrm>
            <a:off x="242580" y="587538"/>
            <a:ext cx="6374015" cy="738263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A52A13-843E-476A-9D83-933A15ADA208}"/>
              </a:ext>
            </a:extLst>
          </p:cNvPr>
          <p:cNvSpPr txBox="1"/>
          <p:nvPr/>
        </p:nvSpPr>
        <p:spPr>
          <a:xfrm>
            <a:off x="150529" y="180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CB20B09-0FB7-4276-B8AA-3E9D7D080701}"/>
              </a:ext>
            </a:extLst>
          </p:cNvPr>
          <p:cNvSpPr txBox="1"/>
          <p:nvPr/>
        </p:nvSpPr>
        <p:spPr>
          <a:xfrm>
            <a:off x="2609523" y="200428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CD8+ T2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B6D6F258-EBA8-41FA-AA28-CBB4949AD9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636" y="6673783"/>
            <a:ext cx="2604922" cy="1541608"/>
          </a:xfrm>
          <a:prstGeom prst="rect">
            <a:avLst/>
          </a:prstGeom>
        </p:spPr>
      </p:pic>
      <p:grpSp>
        <p:nvGrpSpPr>
          <p:cNvPr id="14" name="Gruppo 13">
            <a:extLst>
              <a:ext uri="{FF2B5EF4-FFF2-40B4-BE49-F238E27FC236}">
                <a16:creationId xmlns:a16="http://schemas.microsoft.com/office/drawing/2014/main" id="{283AF8C8-98DD-443E-8E09-50046C49CE26}"/>
              </a:ext>
            </a:extLst>
          </p:cNvPr>
          <p:cNvGrpSpPr/>
          <p:nvPr/>
        </p:nvGrpSpPr>
        <p:grpSpPr>
          <a:xfrm>
            <a:off x="0" y="7018380"/>
            <a:ext cx="1218851" cy="1192308"/>
            <a:chOff x="76589" y="4182186"/>
            <a:chExt cx="1218851" cy="1192308"/>
          </a:xfrm>
        </p:grpSpPr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257B0CF1-839A-4C1A-A5FC-42BDF3D7710E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922B6242-8389-45C2-887C-BBE2C0A84061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23" name="Connettore 2 22">
              <a:extLst>
                <a:ext uri="{FF2B5EF4-FFF2-40B4-BE49-F238E27FC236}">
                  <a16:creationId xmlns:a16="http://schemas.microsoft.com/office/drawing/2014/main" id="{3D470D67-BBE6-44E4-8873-3F1F9170FD40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2 23">
              <a:extLst>
                <a:ext uri="{FF2B5EF4-FFF2-40B4-BE49-F238E27FC236}">
                  <a16:creationId xmlns:a16="http://schemas.microsoft.com/office/drawing/2014/main" id="{478A47F8-0196-46F4-B70E-E6BA31D54919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B5BEE6FB-6D09-4AB4-B6B8-A9A880D77227}"/>
              </a:ext>
            </a:extLst>
          </p:cNvPr>
          <p:cNvSpPr txBox="1"/>
          <p:nvPr/>
        </p:nvSpPr>
        <p:spPr>
          <a:xfrm>
            <a:off x="39287" y="8334433"/>
            <a:ext cx="67708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14B.</a:t>
            </a:r>
          </a:p>
          <a:p>
            <a:r>
              <a:rPr lang="en-US" sz="1100" dirty="0"/>
              <a:t>CD8+T cells projection of UMAP graphs stratified by patient showing the </a:t>
            </a:r>
            <a:r>
              <a:rPr lang="en-US" sz="1100" dirty="0" err="1"/>
              <a:t>FlowSOM</a:t>
            </a:r>
            <a:r>
              <a:rPr lang="en-US" sz="1100" dirty="0"/>
              <a:t> clusters at time T2. 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37568302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A52A13-843E-476A-9D83-933A15ADA208}"/>
              </a:ext>
            </a:extLst>
          </p:cNvPr>
          <p:cNvSpPr txBox="1"/>
          <p:nvPr/>
        </p:nvSpPr>
        <p:spPr>
          <a:xfrm>
            <a:off x="150529" y="1801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6D797E14-D13D-4EEC-A7B2-CF49383F4683}"/>
              </a:ext>
            </a:extLst>
          </p:cNvPr>
          <p:cNvGrpSpPr/>
          <p:nvPr/>
        </p:nvGrpSpPr>
        <p:grpSpPr>
          <a:xfrm>
            <a:off x="-53340" y="5690015"/>
            <a:ext cx="1218851" cy="1192308"/>
            <a:chOff x="76589" y="4182186"/>
            <a:chExt cx="1218851" cy="1192308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19CF0A02-C4CB-41F0-BC72-293ED41C1AE7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09D33D1F-5130-4A57-B78C-3793EA871CE3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FDE9D05F-D3CD-4709-878B-8C05C09C01A3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0D10ABB3-54EE-4305-B14E-421C270FAAA7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DE5756F-0C1F-4E18-AE0C-8CC3C6AF2C27}"/>
              </a:ext>
            </a:extLst>
          </p:cNvPr>
          <p:cNvSpPr txBox="1"/>
          <p:nvPr/>
        </p:nvSpPr>
        <p:spPr>
          <a:xfrm>
            <a:off x="2609523" y="240888"/>
            <a:ext cx="176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CD8+ T7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04B3C72-DCE5-4C04-98F5-B4928EB547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5" b="2692"/>
          <a:stretch/>
        </p:blipFill>
        <p:spPr>
          <a:xfrm>
            <a:off x="200202" y="574914"/>
            <a:ext cx="6489828" cy="602693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7931A90-3A64-449D-9A53-66CF74365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747" y="7039693"/>
            <a:ext cx="1233345" cy="105181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BD796ED-73E8-4D46-AF54-F32143089C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5334" y="7241304"/>
            <a:ext cx="1540707" cy="733670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45004194-5A3C-471C-A0DD-BBA67930B1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3389" y="7237806"/>
            <a:ext cx="1525063" cy="913874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A3524CA2-580E-45EB-ACB0-3DE93969290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5762" b="-1"/>
          <a:stretch/>
        </p:blipFill>
        <p:spPr>
          <a:xfrm>
            <a:off x="1885981" y="7984836"/>
            <a:ext cx="651871" cy="151617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B304348C-5285-4003-B651-88A332932B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1924" y="7233752"/>
            <a:ext cx="1379747" cy="573040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E4F2FE3-57D8-4C27-AE15-C2C1982796F5}"/>
              </a:ext>
            </a:extLst>
          </p:cNvPr>
          <p:cNvSpPr txBox="1"/>
          <p:nvPr/>
        </p:nvSpPr>
        <p:spPr>
          <a:xfrm>
            <a:off x="39287" y="8334433"/>
            <a:ext cx="67708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/>
              <a:t>Supplementary Figure 14C.</a:t>
            </a:r>
          </a:p>
          <a:p>
            <a:r>
              <a:rPr lang="en-US" sz="1100" dirty="0"/>
              <a:t>CD8+T cells projection of UMAP graphs stratified by patient showing the </a:t>
            </a:r>
            <a:r>
              <a:rPr lang="en-US" sz="1100" dirty="0" err="1"/>
              <a:t>FlowSOM</a:t>
            </a:r>
            <a:r>
              <a:rPr lang="en-US" sz="1100" dirty="0"/>
              <a:t> clusters at time T7. 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3532624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9A2BF173-6358-4A89-B759-623B7E58F0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237767"/>
              </p:ext>
            </p:extLst>
          </p:nvPr>
        </p:nvGraphicFramePr>
        <p:xfrm>
          <a:off x="3436938" y="292100"/>
          <a:ext cx="2925762" cy="175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1" name="Prism 8" r:id="rId3" imgW="3260826" imgH="2272078" progId="Prism8.Document">
                  <p:embed/>
                </p:oleObj>
              </mc:Choice>
              <mc:Fallback>
                <p:oleObj name="Prism 8" r:id="rId3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36938" y="292100"/>
                        <a:ext cx="2925762" cy="1757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5739BE5A-5FEB-470C-859B-B41797A4BB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3023141"/>
              </p:ext>
            </p:extLst>
          </p:nvPr>
        </p:nvGraphicFramePr>
        <p:xfrm>
          <a:off x="307975" y="293688"/>
          <a:ext cx="3157538" cy="175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2" name="Prism 8" r:id="rId5" imgW="3600623" imgH="2272078" progId="Prism8.Document">
                  <p:embed/>
                </p:oleObj>
              </mc:Choice>
              <mc:Fallback>
                <p:oleObj name="Prism 8" r:id="rId5" imgW="3600623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7975" y="293688"/>
                        <a:ext cx="3157538" cy="1757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uppo 19">
            <a:extLst>
              <a:ext uri="{FF2B5EF4-FFF2-40B4-BE49-F238E27FC236}">
                <a16:creationId xmlns:a16="http://schemas.microsoft.com/office/drawing/2014/main" id="{C1A5B13A-8FB8-5540-8AA5-3CF5067BE6B4}"/>
              </a:ext>
            </a:extLst>
          </p:cNvPr>
          <p:cNvGrpSpPr>
            <a:grpSpLocks noChangeAspect="1"/>
          </p:cNvGrpSpPr>
          <p:nvPr/>
        </p:nvGrpSpPr>
        <p:grpSpPr>
          <a:xfrm>
            <a:off x="1768228" y="154205"/>
            <a:ext cx="3469654" cy="5801517"/>
            <a:chOff x="1204290" y="-87842"/>
            <a:chExt cx="4343121" cy="7262020"/>
          </a:xfrm>
        </p:grpSpPr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57C1F4F2-E425-A448-AD24-53B3998E789C}"/>
                </a:ext>
              </a:extLst>
            </p:cNvPr>
            <p:cNvSpPr txBox="1"/>
            <p:nvPr/>
          </p:nvSpPr>
          <p:spPr>
            <a:xfrm>
              <a:off x="1204290" y="-69643"/>
              <a:ext cx="983612" cy="462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IL-1RA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F75D7389-02BC-FA41-9DA3-8CB7ED2A58F4}"/>
                </a:ext>
              </a:extLst>
            </p:cNvPr>
            <p:cNvSpPr txBox="1"/>
            <p:nvPr/>
          </p:nvSpPr>
          <p:spPr>
            <a:xfrm>
              <a:off x="4613017" y="-87842"/>
              <a:ext cx="660557" cy="462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IL-3</a:t>
              </a: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6BEE1297-F9F0-7144-BB33-18F8F4D3ABBE}"/>
                </a:ext>
              </a:extLst>
            </p:cNvPr>
            <p:cNvSpPr txBox="1"/>
            <p:nvPr/>
          </p:nvSpPr>
          <p:spPr>
            <a:xfrm>
              <a:off x="1204290" y="2244053"/>
              <a:ext cx="660557" cy="462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IL-5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18E21C47-9A3E-9849-A44E-326203288BB3}"/>
                </a:ext>
              </a:extLst>
            </p:cNvPr>
            <p:cNvSpPr txBox="1"/>
            <p:nvPr/>
          </p:nvSpPr>
          <p:spPr>
            <a:xfrm>
              <a:off x="4605137" y="2262550"/>
              <a:ext cx="660557" cy="462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IL-7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D63E56B8-E566-DE4E-B900-53813DEC8A88}"/>
                </a:ext>
              </a:extLst>
            </p:cNvPr>
            <p:cNvSpPr txBox="1"/>
            <p:nvPr/>
          </p:nvSpPr>
          <p:spPr>
            <a:xfrm>
              <a:off x="1325544" y="4637488"/>
              <a:ext cx="807035" cy="462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IL-15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3A4EAB73-6BFC-E746-B4D3-5CD9CEEE2D1C}"/>
                </a:ext>
              </a:extLst>
            </p:cNvPr>
            <p:cNvSpPr txBox="1"/>
            <p:nvPr/>
          </p:nvSpPr>
          <p:spPr>
            <a:xfrm>
              <a:off x="4511873" y="4597640"/>
              <a:ext cx="807035" cy="462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IL-33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90B20C74-4478-0542-A9D0-1C6861BBE7FD}"/>
                </a:ext>
              </a:extLst>
            </p:cNvPr>
            <p:cNvSpPr txBox="1"/>
            <p:nvPr/>
          </p:nvSpPr>
          <p:spPr>
            <a:xfrm>
              <a:off x="1325544" y="6710524"/>
              <a:ext cx="809042" cy="462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CCL3</a:t>
              </a:r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9482D141-5AB1-F848-A93A-4366AAAD0A4E}"/>
                </a:ext>
              </a:extLst>
            </p:cNvPr>
            <p:cNvSpPr txBox="1"/>
            <p:nvPr/>
          </p:nvSpPr>
          <p:spPr>
            <a:xfrm>
              <a:off x="4591890" y="6711869"/>
              <a:ext cx="955521" cy="462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CCL20</a:t>
              </a:r>
            </a:p>
          </p:txBody>
        </p:sp>
      </p:grp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71B5339-9097-D249-B6F5-9F777BF1ECF7}"/>
              </a:ext>
            </a:extLst>
          </p:cNvPr>
          <p:cNvSpPr txBox="1"/>
          <p:nvPr/>
        </p:nvSpPr>
        <p:spPr>
          <a:xfrm>
            <a:off x="1168045" y="730390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T0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0303C22-4A53-DC4D-9E45-658B55676D5C}"/>
              </a:ext>
            </a:extLst>
          </p:cNvPr>
          <p:cNvSpPr txBox="1"/>
          <p:nvPr/>
        </p:nvSpPr>
        <p:spPr>
          <a:xfrm>
            <a:off x="2021332" y="730334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T2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17CD47DB-6E3F-E645-9607-7FF6CB7DE398}"/>
              </a:ext>
            </a:extLst>
          </p:cNvPr>
          <p:cNvSpPr txBox="1"/>
          <p:nvPr/>
        </p:nvSpPr>
        <p:spPr>
          <a:xfrm>
            <a:off x="2791128" y="730278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T7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D6FC21FE-EC54-5E4F-80A9-80503F3FD8FA}"/>
              </a:ext>
            </a:extLst>
          </p:cNvPr>
          <p:cNvSpPr txBox="1"/>
          <p:nvPr/>
        </p:nvSpPr>
        <p:spPr>
          <a:xfrm>
            <a:off x="4067701" y="730026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T0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536E40EC-74E1-5A44-804C-57944C36F7C0}"/>
              </a:ext>
            </a:extLst>
          </p:cNvPr>
          <p:cNvSpPr txBox="1"/>
          <p:nvPr/>
        </p:nvSpPr>
        <p:spPr>
          <a:xfrm>
            <a:off x="4890508" y="729971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T2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B822C1F-B197-7E49-B645-E3FF0AF6E704}"/>
              </a:ext>
            </a:extLst>
          </p:cNvPr>
          <p:cNvSpPr txBox="1"/>
          <p:nvPr/>
        </p:nvSpPr>
        <p:spPr>
          <a:xfrm>
            <a:off x="5685704" y="729915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T7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A823889B-17C7-0141-88B7-A0324883D7DB}"/>
              </a:ext>
            </a:extLst>
          </p:cNvPr>
          <p:cNvSpPr txBox="1"/>
          <p:nvPr/>
        </p:nvSpPr>
        <p:spPr>
          <a:xfrm>
            <a:off x="45629" y="8155384"/>
            <a:ext cx="671594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 err="1"/>
              <a:t>Supplementary</a:t>
            </a:r>
            <a:r>
              <a:rPr lang="it-IT" sz="1100" b="1" dirty="0"/>
              <a:t> Figure 1 (continue)</a:t>
            </a:r>
            <a:r>
              <a:rPr lang="it-IT" sz="1100" dirty="0"/>
              <a:t>. </a:t>
            </a:r>
            <a:r>
              <a:rPr lang="en-GB" sz="1100" b="1" dirty="0"/>
              <a:t>Plasmatic level of pro- and anti-inflammatory molecules in responder and not responder patients. </a:t>
            </a:r>
            <a:r>
              <a:rPr lang="en-GB" sz="1100" dirty="0"/>
              <a:t>Quantification of cytokines and other mediators in plasma obtained from COVID-19 patients responders (R) or not-responders (NR) to TOCI (n = 23). Data represent individual values, mean (centre bar) ± SEM (upper and lower bars). Statistical analysis by two-sided Mann–Whitney nonparametric test; if not indicated, p value is not significant. </a:t>
            </a:r>
            <a:endParaRPr lang="it-IT" sz="1100" dirty="0"/>
          </a:p>
        </p:txBody>
      </p: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FFC42B70-5650-4EFE-8736-3E1F762ECDA5}"/>
              </a:ext>
            </a:extLst>
          </p:cNvPr>
          <p:cNvGrpSpPr/>
          <p:nvPr/>
        </p:nvGrpSpPr>
        <p:grpSpPr>
          <a:xfrm>
            <a:off x="6300462" y="195765"/>
            <a:ext cx="415374" cy="461665"/>
            <a:chOff x="5519034" y="7071820"/>
            <a:chExt cx="415374" cy="461665"/>
          </a:xfrm>
        </p:grpSpPr>
        <p:sp>
          <p:nvSpPr>
            <p:cNvPr id="40" name="Rettangolo 39">
              <a:extLst>
                <a:ext uri="{FF2B5EF4-FFF2-40B4-BE49-F238E27FC236}">
                  <a16:creationId xmlns:a16="http://schemas.microsoft.com/office/drawing/2014/main" id="{89C9F444-F6BE-47DF-AF63-9CF00E5C18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21938" y="7339570"/>
              <a:ext cx="83786" cy="8378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 dirty="0"/>
            </a:p>
          </p:txBody>
        </p:sp>
        <p:sp>
          <p:nvSpPr>
            <p:cNvPr id="41" name="Ovale 40">
              <a:extLst>
                <a:ext uri="{FF2B5EF4-FFF2-40B4-BE49-F238E27FC236}">
                  <a16:creationId xmlns:a16="http://schemas.microsoft.com/office/drawing/2014/main" id="{275FC817-86B9-4992-A370-C3FD051BBD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19034" y="7176866"/>
              <a:ext cx="93514" cy="93514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 dirty="0"/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ED3BFC53-B248-45E3-8616-D23341562D3C}"/>
                </a:ext>
              </a:extLst>
            </p:cNvPr>
            <p:cNvSpPr txBox="1"/>
            <p:nvPr/>
          </p:nvSpPr>
          <p:spPr>
            <a:xfrm>
              <a:off x="5567000" y="7071820"/>
              <a:ext cx="3674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err="1"/>
                <a:t>R</a:t>
              </a:r>
              <a:endParaRPr lang="it-IT" sz="1200" dirty="0"/>
            </a:p>
            <a:p>
              <a:r>
                <a:rPr lang="it-IT" sz="1200" dirty="0"/>
                <a:t>NR</a:t>
              </a:r>
            </a:p>
          </p:txBody>
        </p:sp>
      </p:grpSp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A87D1447-A74D-4F08-9702-808AD3213B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880299"/>
              </p:ext>
            </p:extLst>
          </p:nvPr>
        </p:nvGraphicFramePr>
        <p:xfrm>
          <a:off x="596900" y="2108200"/>
          <a:ext cx="2798763" cy="175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3" name="Prism 8" r:id="rId7" imgW="3260826" imgH="2272078" progId="Prism8.Document">
                  <p:embed/>
                </p:oleObj>
              </mc:Choice>
              <mc:Fallback>
                <p:oleObj name="Prism 8" r:id="rId7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6900" y="2108200"/>
                        <a:ext cx="2798763" cy="1757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>
            <a:extLst>
              <a:ext uri="{FF2B5EF4-FFF2-40B4-BE49-F238E27FC236}">
                <a16:creationId xmlns:a16="http://schemas.microsoft.com/office/drawing/2014/main" id="{B4DA5C60-2331-44C6-A65C-2A7F23334F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0143414"/>
              </p:ext>
            </p:extLst>
          </p:nvPr>
        </p:nvGraphicFramePr>
        <p:xfrm>
          <a:off x="3470275" y="2092325"/>
          <a:ext cx="2841625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4" name="Prism 8" r:id="rId9" imgW="3260826" imgH="2272078" progId="Prism8.Document">
                  <p:embed/>
                </p:oleObj>
              </mc:Choice>
              <mc:Fallback>
                <p:oleObj name="Prism 8" r:id="rId9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70275" y="2092325"/>
                        <a:ext cx="2841625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>
            <a:extLst>
              <a:ext uri="{FF2B5EF4-FFF2-40B4-BE49-F238E27FC236}">
                <a16:creationId xmlns:a16="http://schemas.microsoft.com/office/drawing/2014/main" id="{BD1E0E00-C856-4374-9005-09E08C3868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071722"/>
              </p:ext>
            </p:extLst>
          </p:nvPr>
        </p:nvGraphicFramePr>
        <p:xfrm>
          <a:off x="604838" y="3824288"/>
          <a:ext cx="2798762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5" name="Prism 8" r:id="rId11" imgW="3260826" imgH="2272078" progId="Prism8.Document">
                  <p:embed/>
                </p:oleObj>
              </mc:Choice>
              <mc:Fallback>
                <p:oleObj name="Prism 8" r:id="rId11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4838" y="3824288"/>
                        <a:ext cx="2798762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ggetto 13">
            <a:extLst>
              <a:ext uri="{FF2B5EF4-FFF2-40B4-BE49-F238E27FC236}">
                <a16:creationId xmlns:a16="http://schemas.microsoft.com/office/drawing/2014/main" id="{D1FF2882-252D-465E-8F44-82A68B5DE1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4568207"/>
              </p:ext>
            </p:extLst>
          </p:nvPr>
        </p:nvGraphicFramePr>
        <p:xfrm>
          <a:off x="3502025" y="3824288"/>
          <a:ext cx="2744788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6" name="Prism 8" r:id="rId13" imgW="3260826" imgH="2272078" progId="Prism8.Document">
                  <p:embed/>
                </p:oleObj>
              </mc:Choice>
              <mc:Fallback>
                <p:oleObj name="Prism 8" r:id="rId13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502025" y="3824288"/>
                        <a:ext cx="2744788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ggetto 15">
            <a:extLst>
              <a:ext uri="{FF2B5EF4-FFF2-40B4-BE49-F238E27FC236}">
                <a16:creationId xmlns:a16="http://schemas.microsoft.com/office/drawing/2014/main" id="{A2035557-81D5-4B7D-9761-19A9E195C6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2814674"/>
              </p:ext>
            </p:extLst>
          </p:nvPr>
        </p:nvGraphicFramePr>
        <p:xfrm>
          <a:off x="517525" y="5510213"/>
          <a:ext cx="2914650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7" name="Prism 8" r:id="rId15" imgW="3373852" imgH="2272078" progId="Prism8.Document">
                  <p:embed/>
                </p:oleObj>
              </mc:Choice>
              <mc:Fallback>
                <p:oleObj name="Prism 8" r:id="rId15" imgW="3373852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17525" y="5510213"/>
                        <a:ext cx="2914650" cy="184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ggetto 17">
            <a:extLst>
              <a:ext uri="{FF2B5EF4-FFF2-40B4-BE49-F238E27FC236}">
                <a16:creationId xmlns:a16="http://schemas.microsoft.com/office/drawing/2014/main" id="{A3034D66-6F4D-435F-9B06-E8C66E4F98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875031"/>
              </p:ext>
            </p:extLst>
          </p:nvPr>
        </p:nvGraphicFramePr>
        <p:xfrm>
          <a:off x="3444875" y="5576888"/>
          <a:ext cx="2867025" cy="178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8" name="Prism 8" r:id="rId17" imgW="3373852" imgH="2272078" progId="Prism8.Document">
                  <p:embed/>
                </p:oleObj>
              </mc:Choice>
              <mc:Fallback>
                <p:oleObj name="Prism 8" r:id="rId17" imgW="3373852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444875" y="5576888"/>
                        <a:ext cx="2867025" cy="178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74DE5591-45A8-014E-84E1-B1C3047FD386}"/>
              </a:ext>
            </a:extLst>
          </p:cNvPr>
          <p:cNvSpPr txBox="1"/>
          <p:nvPr/>
        </p:nvSpPr>
        <p:spPr>
          <a:xfrm rot="16200000">
            <a:off x="-145438" y="4445760"/>
            <a:ext cx="813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dirty="0" err="1"/>
              <a:t>g</a:t>
            </a:r>
            <a:r>
              <a:rPr lang="it-IT" dirty="0"/>
              <a:t>/ML</a:t>
            </a:r>
          </a:p>
        </p:txBody>
      </p:sp>
    </p:spTree>
    <p:extLst>
      <p:ext uri="{BB962C8B-B14F-4D97-AF65-F5344CB8AC3E}">
        <p14:creationId xmlns:p14="http://schemas.microsoft.com/office/powerpoint/2010/main" val="2315187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ggetto 11">
            <a:extLst>
              <a:ext uri="{FF2B5EF4-FFF2-40B4-BE49-F238E27FC236}">
                <a16:creationId xmlns:a16="http://schemas.microsoft.com/office/drawing/2014/main" id="{B574E9BD-8E41-4B88-87FE-6A76293D78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4291910"/>
              </p:ext>
            </p:extLst>
          </p:nvPr>
        </p:nvGraphicFramePr>
        <p:xfrm>
          <a:off x="387350" y="5313363"/>
          <a:ext cx="3014663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" name="Prism 8" r:id="rId3" imgW="3713648" imgH="2272078" progId="Prism8.Document">
                  <p:embed/>
                </p:oleObj>
              </mc:Choice>
              <mc:Fallback>
                <p:oleObj name="Prism 8" r:id="rId3" imgW="3713648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7350" y="5313363"/>
                        <a:ext cx="3014663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>
            <a:extLst>
              <a:ext uri="{FF2B5EF4-FFF2-40B4-BE49-F238E27FC236}">
                <a16:creationId xmlns:a16="http://schemas.microsoft.com/office/drawing/2014/main" id="{C9E890A6-C56F-42EE-A33A-1394204807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010587"/>
              </p:ext>
            </p:extLst>
          </p:nvPr>
        </p:nvGraphicFramePr>
        <p:xfrm>
          <a:off x="3367088" y="846138"/>
          <a:ext cx="2797175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9" name="Prism 8" r:id="rId5" imgW="3373852" imgH="2272078" progId="Prism8.Document">
                  <p:embed/>
                </p:oleObj>
              </mc:Choice>
              <mc:Fallback>
                <p:oleObj name="Prism 8" r:id="rId5" imgW="3373852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67088" y="846138"/>
                        <a:ext cx="2797175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9979703A-5D50-41D6-B972-EADEF6C68B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1858331"/>
              </p:ext>
            </p:extLst>
          </p:nvPr>
        </p:nvGraphicFramePr>
        <p:xfrm>
          <a:off x="596900" y="860425"/>
          <a:ext cx="2713038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0" name="Prism 8" r:id="rId7" imgW="3260826" imgH="2272078" progId="Prism8.Document">
                  <p:embed/>
                </p:oleObj>
              </mc:Choice>
              <mc:Fallback>
                <p:oleObj name="Prism 8" r:id="rId7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6900" y="860425"/>
                        <a:ext cx="2713038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uppo 19">
            <a:extLst>
              <a:ext uri="{FF2B5EF4-FFF2-40B4-BE49-F238E27FC236}">
                <a16:creationId xmlns:a16="http://schemas.microsoft.com/office/drawing/2014/main" id="{DD9AC3B4-B70B-D94D-AEE0-BA678C9D0DC7}"/>
              </a:ext>
            </a:extLst>
          </p:cNvPr>
          <p:cNvGrpSpPr>
            <a:grpSpLocks noChangeAspect="1"/>
          </p:cNvGrpSpPr>
          <p:nvPr/>
        </p:nvGrpSpPr>
        <p:grpSpPr>
          <a:xfrm>
            <a:off x="1857566" y="383886"/>
            <a:ext cx="3584409" cy="4941636"/>
            <a:chOff x="1351167" y="421317"/>
            <a:chExt cx="4366840" cy="6020333"/>
          </a:xfrm>
        </p:grpSpPr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7760346-FE66-E346-B446-0139AB0C36D0}"/>
                </a:ext>
              </a:extLst>
            </p:cNvPr>
            <p:cNvSpPr txBox="1"/>
            <p:nvPr/>
          </p:nvSpPr>
          <p:spPr>
            <a:xfrm>
              <a:off x="1351167" y="421317"/>
              <a:ext cx="869439" cy="449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IFN-</a:t>
              </a:r>
              <a:r>
                <a:rPr lang="it-IT" dirty="0">
                  <a:latin typeface="Symbol" pitchFamily="2" charset="2"/>
                </a:rPr>
                <a:t>a</a:t>
              </a:r>
              <a:endParaRPr lang="it-IT" dirty="0"/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B7F56429-50AE-A848-BB37-382D1366C54A}"/>
                </a:ext>
              </a:extLst>
            </p:cNvPr>
            <p:cNvSpPr txBox="1"/>
            <p:nvPr/>
          </p:nvSpPr>
          <p:spPr>
            <a:xfrm>
              <a:off x="4911061" y="421317"/>
              <a:ext cx="806946" cy="449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IFN-</a:t>
              </a:r>
              <a:r>
                <a:rPr lang="it-IT" dirty="0">
                  <a:latin typeface="Symbol" panose="05050102010706020507" pitchFamily="18" charset="2"/>
                </a:rPr>
                <a:t>g</a:t>
              </a:r>
              <a:endParaRPr lang="it-IT" dirty="0"/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5AFF2E66-2C09-DC4E-BDC7-E8AD6DECEFA0}"/>
                </a:ext>
              </a:extLst>
            </p:cNvPr>
            <p:cNvSpPr txBox="1"/>
            <p:nvPr/>
          </p:nvSpPr>
          <p:spPr>
            <a:xfrm>
              <a:off x="1388234" y="3377431"/>
              <a:ext cx="785464" cy="449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IL-17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40CC330B-67FB-1249-890C-FD31C235CEE5}"/>
                </a:ext>
              </a:extLst>
            </p:cNvPr>
            <p:cNvSpPr txBox="1"/>
            <p:nvPr/>
          </p:nvSpPr>
          <p:spPr>
            <a:xfrm>
              <a:off x="4978438" y="3370489"/>
              <a:ext cx="672195" cy="449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TNF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2F02C788-1DDA-E245-8AB7-5C3B7739461C}"/>
                </a:ext>
              </a:extLst>
            </p:cNvPr>
            <p:cNvSpPr txBox="1"/>
            <p:nvPr/>
          </p:nvSpPr>
          <p:spPr>
            <a:xfrm>
              <a:off x="1379579" y="5991697"/>
              <a:ext cx="787417" cy="449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CCL5</a:t>
              </a:r>
            </a:p>
          </p:txBody>
        </p:sp>
      </p:grp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994069E-7052-354A-AF87-209F7067AD2D}"/>
              </a:ext>
            </a:extLst>
          </p:cNvPr>
          <p:cNvSpPr txBox="1"/>
          <p:nvPr/>
        </p:nvSpPr>
        <p:spPr>
          <a:xfrm>
            <a:off x="1207154" y="709698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T0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6FA70463-F0B6-714A-ADE5-3B4A77CD637F}"/>
              </a:ext>
            </a:extLst>
          </p:cNvPr>
          <p:cNvSpPr txBox="1"/>
          <p:nvPr/>
        </p:nvSpPr>
        <p:spPr>
          <a:xfrm>
            <a:off x="1989763" y="709642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T2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97D00173-CD94-6C43-A7ED-1F7A797D708E}"/>
              </a:ext>
            </a:extLst>
          </p:cNvPr>
          <p:cNvSpPr txBox="1"/>
          <p:nvPr/>
        </p:nvSpPr>
        <p:spPr>
          <a:xfrm>
            <a:off x="2774799" y="709586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T7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94E4ADB5-8944-BE43-951C-216323A93761}"/>
              </a:ext>
            </a:extLst>
          </p:cNvPr>
          <p:cNvSpPr txBox="1"/>
          <p:nvPr/>
        </p:nvSpPr>
        <p:spPr>
          <a:xfrm>
            <a:off x="4013257" y="494809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T0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CE80C5C8-E852-024A-83E1-570A44E03A9E}"/>
              </a:ext>
            </a:extLst>
          </p:cNvPr>
          <p:cNvSpPr txBox="1"/>
          <p:nvPr/>
        </p:nvSpPr>
        <p:spPr>
          <a:xfrm>
            <a:off x="4822370" y="494753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T2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6F0DEB8-07E7-B241-BFDE-59E5598AB603}"/>
              </a:ext>
            </a:extLst>
          </p:cNvPr>
          <p:cNvSpPr txBox="1"/>
          <p:nvPr/>
        </p:nvSpPr>
        <p:spPr>
          <a:xfrm>
            <a:off x="5600780" y="494697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T7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4D11E39C-1B76-5042-A8F8-8F49BD80988F}"/>
              </a:ext>
            </a:extLst>
          </p:cNvPr>
          <p:cNvSpPr txBox="1"/>
          <p:nvPr/>
        </p:nvSpPr>
        <p:spPr>
          <a:xfrm>
            <a:off x="71029" y="8192126"/>
            <a:ext cx="671594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 err="1"/>
              <a:t>Supplementary</a:t>
            </a:r>
            <a:r>
              <a:rPr lang="it-IT" sz="1100" b="1" dirty="0"/>
              <a:t> Figure 1 (continue)</a:t>
            </a:r>
            <a:r>
              <a:rPr lang="it-IT" sz="1100" dirty="0"/>
              <a:t>. </a:t>
            </a:r>
            <a:r>
              <a:rPr lang="en-GB" sz="1100" b="1" dirty="0"/>
              <a:t>Plasmatic level of pro- and anti-inflammatory molecules in responder and not responder patients. </a:t>
            </a:r>
            <a:r>
              <a:rPr lang="en-GB" sz="1100" dirty="0"/>
              <a:t>Quantification of cytokines and other mediators in plasma obtained from COVID-19 patients responders (R) or not-responders (NR) to TOCI (n = 23). Data represent individual values, mean (centre bar) ± SEM (upper and lower bars). Statistical analysis by two-sided Mann–Whitney nonparametric test; if not indicated, p value is not significant. </a:t>
            </a:r>
            <a:endParaRPr lang="it-IT" sz="1100" dirty="0"/>
          </a:p>
        </p:txBody>
      </p: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AA7ECF24-5872-4D43-B014-89392A5189FB}"/>
              </a:ext>
            </a:extLst>
          </p:cNvPr>
          <p:cNvGrpSpPr/>
          <p:nvPr/>
        </p:nvGrpSpPr>
        <p:grpSpPr>
          <a:xfrm>
            <a:off x="6243511" y="195765"/>
            <a:ext cx="415374" cy="461665"/>
            <a:chOff x="5519034" y="7071820"/>
            <a:chExt cx="415374" cy="461665"/>
          </a:xfrm>
        </p:grpSpPr>
        <p:sp>
          <p:nvSpPr>
            <p:cNvPr id="40" name="Rettangolo 39">
              <a:extLst>
                <a:ext uri="{FF2B5EF4-FFF2-40B4-BE49-F238E27FC236}">
                  <a16:creationId xmlns:a16="http://schemas.microsoft.com/office/drawing/2014/main" id="{4790F4B9-9C8E-4AD0-A6D5-869DAAB21D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21938" y="7339570"/>
              <a:ext cx="83786" cy="8378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 dirty="0"/>
            </a:p>
          </p:txBody>
        </p:sp>
        <p:sp>
          <p:nvSpPr>
            <p:cNvPr id="41" name="Ovale 40">
              <a:extLst>
                <a:ext uri="{FF2B5EF4-FFF2-40B4-BE49-F238E27FC236}">
                  <a16:creationId xmlns:a16="http://schemas.microsoft.com/office/drawing/2014/main" id="{59BB760A-71B1-4A93-80AC-455884E646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19034" y="7176866"/>
              <a:ext cx="93514" cy="93514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 dirty="0"/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21864AB2-E8B0-423A-81DE-DE7270D6C426}"/>
                </a:ext>
              </a:extLst>
            </p:cNvPr>
            <p:cNvSpPr txBox="1"/>
            <p:nvPr/>
          </p:nvSpPr>
          <p:spPr>
            <a:xfrm>
              <a:off x="5567000" y="7071820"/>
              <a:ext cx="3674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err="1"/>
                <a:t>R</a:t>
              </a:r>
              <a:endParaRPr lang="it-IT" sz="1200" dirty="0"/>
            </a:p>
            <a:p>
              <a:r>
                <a:rPr lang="it-IT" sz="1200" dirty="0"/>
                <a:t>NR</a:t>
              </a:r>
            </a:p>
          </p:txBody>
        </p:sp>
      </p:grpSp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id="{CA853E40-2A5E-402C-8BFF-1BDAB45CBC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1584038"/>
              </p:ext>
            </p:extLst>
          </p:nvPr>
        </p:nvGraphicFramePr>
        <p:xfrm>
          <a:off x="622300" y="3097213"/>
          <a:ext cx="2741613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1" name="Prism 8" r:id="rId9" imgW="3260826" imgH="2272078" progId="Prism8.Document">
                  <p:embed/>
                </p:oleObj>
              </mc:Choice>
              <mc:Fallback>
                <p:oleObj name="Prism 8" r:id="rId9" imgW="3260826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22300" y="3097213"/>
                        <a:ext cx="2741613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>
            <a:extLst>
              <a:ext uri="{FF2B5EF4-FFF2-40B4-BE49-F238E27FC236}">
                <a16:creationId xmlns:a16="http://schemas.microsoft.com/office/drawing/2014/main" id="{815BF05D-2CE9-4EEB-A401-A8FDB6A366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39673"/>
              </p:ext>
            </p:extLst>
          </p:nvPr>
        </p:nvGraphicFramePr>
        <p:xfrm>
          <a:off x="3390900" y="3090863"/>
          <a:ext cx="2849563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2" name="Prism 8" r:id="rId11" imgW="3350814" imgH="2272078" progId="Prism8.Document">
                  <p:embed/>
                </p:oleObj>
              </mc:Choice>
              <mc:Fallback>
                <p:oleObj name="Prism 8" r:id="rId11" imgW="3350814" imgH="227207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390900" y="3090863"/>
                        <a:ext cx="2849563" cy="175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EC35B861-AF31-6940-8D30-2A3DA190E19B}"/>
              </a:ext>
            </a:extLst>
          </p:cNvPr>
          <p:cNvSpPr txBox="1"/>
          <p:nvPr/>
        </p:nvSpPr>
        <p:spPr>
          <a:xfrm rot="16200000">
            <a:off x="-145438" y="4445760"/>
            <a:ext cx="813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dirty="0" err="1"/>
              <a:t>g</a:t>
            </a:r>
            <a:r>
              <a:rPr lang="it-IT" dirty="0"/>
              <a:t>/ML</a:t>
            </a:r>
          </a:p>
        </p:txBody>
      </p:sp>
    </p:spTree>
    <p:extLst>
      <p:ext uri="{BB962C8B-B14F-4D97-AF65-F5344CB8AC3E}">
        <p14:creationId xmlns:p14="http://schemas.microsoft.com/office/powerpoint/2010/main" val="2325445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parete, testo, mappa, colorato&#10;&#10;Descrizione generata automaticamente">
            <a:extLst>
              <a:ext uri="{FF2B5EF4-FFF2-40B4-BE49-F238E27FC236}">
                <a16:creationId xmlns:a16="http://schemas.microsoft.com/office/drawing/2014/main" id="{A4E2377F-89B9-4D07-B0E1-797EC087C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16" y="1296512"/>
            <a:ext cx="6568532" cy="4686040"/>
          </a:xfrm>
          <a:prstGeom prst="rect">
            <a:avLst/>
          </a:prstGeom>
        </p:spPr>
      </p:pic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9368A711-1E87-4FF4-8A8A-E07D4B5020BD}"/>
              </a:ext>
            </a:extLst>
          </p:cNvPr>
          <p:cNvSpPr txBox="1"/>
          <p:nvPr/>
        </p:nvSpPr>
        <p:spPr>
          <a:xfrm>
            <a:off x="44604" y="8420423"/>
            <a:ext cx="6727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/>
              <a:t>Supplementary Figure 2A.</a:t>
            </a:r>
          </a:p>
          <a:p>
            <a:pPr algn="just"/>
            <a:r>
              <a:rPr lang="en-US" sz="1100" dirty="0"/>
              <a:t>B cells UMAP graphs colored by the expression of 6 markers (</a:t>
            </a:r>
            <a:r>
              <a:rPr lang="en-US" sz="1100" dirty="0" err="1"/>
              <a:t>IgD</a:t>
            </a:r>
            <a:r>
              <a:rPr lang="en-US" sz="1100" dirty="0"/>
              <a:t>, CD38, IgM, CD21, CD27, CD24) used for PBMC phenotyping.</a:t>
            </a:r>
            <a:r>
              <a:rPr lang="en-GB" sz="1100" dirty="0"/>
              <a:t> Marker expression varying from blue/violet for lower expression to yellow for higher expression.</a:t>
            </a:r>
            <a:r>
              <a:rPr lang="en-IT" sz="1100" dirty="0"/>
              <a:t> </a:t>
            </a:r>
            <a:endParaRPr lang="it-IT" sz="1100" dirty="0"/>
          </a:p>
        </p:txBody>
      </p: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B43C15FC-6906-41E5-ACDC-AFBBD79245CF}"/>
              </a:ext>
            </a:extLst>
          </p:cNvPr>
          <p:cNvGrpSpPr/>
          <p:nvPr/>
        </p:nvGrpSpPr>
        <p:grpSpPr>
          <a:xfrm>
            <a:off x="-42305" y="5036465"/>
            <a:ext cx="1218851" cy="1192308"/>
            <a:chOff x="76589" y="4182186"/>
            <a:chExt cx="1218851" cy="1192308"/>
          </a:xfrm>
        </p:grpSpPr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F6CD0BF4-D412-4F20-9F6A-37C80A7AA2EB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770E04BB-C25F-4668-953D-E44E9E3DAAE5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43" name="Connettore 2 42">
              <a:extLst>
                <a:ext uri="{FF2B5EF4-FFF2-40B4-BE49-F238E27FC236}">
                  <a16:creationId xmlns:a16="http://schemas.microsoft.com/office/drawing/2014/main" id="{B7B23DAA-10D9-4B2A-8863-8117830284F9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>
              <a:extLst>
                <a:ext uri="{FF2B5EF4-FFF2-40B4-BE49-F238E27FC236}">
                  <a16:creationId xmlns:a16="http://schemas.microsoft.com/office/drawing/2014/main" id="{AADEF262-ECB1-4ED6-A68B-1DD5C2F805BB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EB1BC1F-9D34-46AF-B8AD-0289F4CC9EFE}"/>
              </a:ext>
            </a:extLst>
          </p:cNvPr>
          <p:cNvSpPr txBox="1"/>
          <p:nvPr/>
        </p:nvSpPr>
        <p:spPr>
          <a:xfrm>
            <a:off x="2418665" y="423495"/>
            <a:ext cx="2139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B </a:t>
            </a:r>
            <a:r>
              <a:rPr lang="it-IT" dirty="0" err="1"/>
              <a:t>cells</a:t>
            </a:r>
            <a:r>
              <a:rPr lang="it-IT" dirty="0"/>
              <a:t> markers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D3BB3F5C-0960-4DD4-8D0A-7AC243065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011" y="6166807"/>
            <a:ext cx="757437" cy="131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264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uppo 68">
            <a:extLst>
              <a:ext uri="{FF2B5EF4-FFF2-40B4-BE49-F238E27FC236}">
                <a16:creationId xmlns:a16="http://schemas.microsoft.com/office/drawing/2014/main" id="{7FDC9790-4071-4747-AFBA-2AFD09E1180F}"/>
              </a:ext>
            </a:extLst>
          </p:cNvPr>
          <p:cNvGrpSpPr/>
          <p:nvPr/>
        </p:nvGrpSpPr>
        <p:grpSpPr>
          <a:xfrm>
            <a:off x="5740590" y="7215446"/>
            <a:ext cx="415678" cy="461665"/>
            <a:chOff x="5518730" y="7071820"/>
            <a:chExt cx="415678" cy="461665"/>
          </a:xfrm>
        </p:grpSpPr>
        <p:sp>
          <p:nvSpPr>
            <p:cNvPr id="70" name="Rettangolo 69">
              <a:extLst>
                <a:ext uri="{FF2B5EF4-FFF2-40B4-BE49-F238E27FC236}">
                  <a16:creationId xmlns:a16="http://schemas.microsoft.com/office/drawing/2014/main" id="{1EE070CA-AF4D-4B48-9621-32B1BF31DB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21938" y="7339570"/>
              <a:ext cx="83786" cy="8378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71" name="Ovale 70">
              <a:extLst>
                <a:ext uri="{FF2B5EF4-FFF2-40B4-BE49-F238E27FC236}">
                  <a16:creationId xmlns:a16="http://schemas.microsoft.com/office/drawing/2014/main" id="{0A5B2CD2-83C5-4972-A52F-0E4099270E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18730" y="7172330"/>
              <a:ext cx="83786" cy="83786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72" name="CasellaDiTesto 71">
              <a:extLst>
                <a:ext uri="{FF2B5EF4-FFF2-40B4-BE49-F238E27FC236}">
                  <a16:creationId xmlns:a16="http://schemas.microsoft.com/office/drawing/2014/main" id="{72397EBD-4960-4153-9828-78086B23B1F2}"/>
                </a:ext>
              </a:extLst>
            </p:cNvPr>
            <p:cNvSpPr txBox="1"/>
            <p:nvPr/>
          </p:nvSpPr>
          <p:spPr>
            <a:xfrm>
              <a:off x="5567000" y="7071820"/>
              <a:ext cx="3674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R</a:t>
              </a:r>
            </a:p>
            <a:p>
              <a:r>
                <a:rPr lang="en-GB" sz="1200" dirty="0"/>
                <a:t>NR</a:t>
              </a:r>
            </a:p>
          </p:txBody>
        </p:sp>
      </p:grpSp>
      <p:grpSp>
        <p:nvGrpSpPr>
          <p:cNvPr id="3" name="Gruppo 2">
            <a:extLst>
              <a:ext uri="{FF2B5EF4-FFF2-40B4-BE49-F238E27FC236}">
                <a16:creationId xmlns:a16="http://schemas.microsoft.com/office/drawing/2014/main" id="{CD9120EF-CE30-9044-A5CD-CAF267D083B9}"/>
              </a:ext>
            </a:extLst>
          </p:cNvPr>
          <p:cNvGrpSpPr/>
          <p:nvPr/>
        </p:nvGrpSpPr>
        <p:grpSpPr>
          <a:xfrm>
            <a:off x="173692" y="557759"/>
            <a:ext cx="6502237" cy="6717753"/>
            <a:chOff x="715859" y="932683"/>
            <a:chExt cx="5308375" cy="5111492"/>
          </a:xfrm>
        </p:grpSpPr>
        <p:graphicFrame>
          <p:nvGraphicFramePr>
            <p:cNvPr id="156" name="Oggetto 155">
              <a:extLst>
                <a:ext uri="{FF2B5EF4-FFF2-40B4-BE49-F238E27FC236}">
                  <a16:creationId xmlns:a16="http://schemas.microsoft.com/office/drawing/2014/main" id="{37A125D6-4718-44B6-ADB9-971DC373B89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2500664"/>
                </p:ext>
              </p:extLst>
            </p:nvPr>
          </p:nvGraphicFramePr>
          <p:xfrm>
            <a:off x="924605" y="4858059"/>
            <a:ext cx="1406922" cy="9696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1" name="Prism 8" r:id="rId4" imgW="3238149" imgH="2272078" progId="Prism8.Document">
                    <p:embed/>
                  </p:oleObj>
                </mc:Choice>
                <mc:Fallback>
                  <p:oleObj name="Prism 8" r:id="rId4" imgW="3238149" imgH="2272078" progId="Prism8.Document">
                    <p:embed/>
                    <p:pic>
                      <p:nvPicPr>
                        <p:cNvPr id="156" name="Oggetto 155">
                          <a:extLst>
                            <a:ext uri="{FF2B5EF4-FFF2-40B4-BE49-F238E27FC236}">
                              <a16:creationId xmlns:a16="http://schemas.microsoft.com/office/drawing/2014/main" id="{37A125D6-4718-44B6-ADB9-971DC373B89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924605" y="4858059"/>
                          <a:ext cx="1406922" cy="96965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D6D491A8-C714-424D-999E-98F9218CF08A}"/>
                </a:ext>
              </a:extLst>
            </p:cNvPr>
            <p:cNvSpPr txBox="1"/>
            <p:nvPr/>
          </p:nvSpPr>
          <p:spPr>
            <a:xfrm>
              <a:off x="4706644" y="3992458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T0</a:t>
              </a:r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E2C80F8F-FBD2-0B4C-8F44-439D0E99B9F3}"/>
                </a:ext>
              </a:extLst>
            </p:cNvPr>
            <p:cNvSpPr txBox="1"/>
            <p:nvPr/>
          </p:nvSpPr>
          <p:spPr>
            <a:xfrm>
              <a:off x="5131021" y="3992962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T2</a:t>
              </a:r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3D652C5E-90D1-DD49-A8FA-E42906A9FBAD}"/>
                </a:ext>
              </a:extLst>
            </p:cNvPr>
            <p:cNvSpPr txBox="1"/>
            <p:nvPr/>
          </p:nvSpPr>
          <p:spPr>
            <a:xfrm>
              <a:off x="5521666" y="3992458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T7</a:t>
              </a:r>
            </a:p>
          </p:txBody>
        </p:sp>
        <p:graphicFrame>
          <p:nvGraphicFramePr>
            <p:cNvPr id="112" name="Oggetto 111">
              <a:extLst>
                <a:ext uri="{FF2B5EF4-FFF2-40B4-BE49-F238E27FC236}">
                  <a16:creationId xmlns:a16="http://schemas.microsoft.com/office/drawing/2014/main" id="{C02CD4BB-F855-4596-A364-2C2296920AE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91914622"/>
                </p:ext>
              </p:extLst>
            </p:nvPr>
          </p:nvGraphicFramePr>
          <p:xfrm>
            <a:off x="920875" y="1256665"/>
            <a:ext cx="1396801" cy="963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2" name="Prism 8" r:id="rId6" imgW="3350814" imgH="2272078" progId="Prism8.Document">
                    <p:embed/>
                  </p:oleObj>
                </mc:Choice>
                <mc:Fallback>
                  <p:oleObj name="Prism 8" r:id="rId6" imgW="3350814" imgH="2272078" progId="Prism8.Document">
                    <p:embed/>
                    <p:pic>
                      <p:nvPicPr>
                        <p:cNvPr id="112" name="Oggetto 111">
                          <a:extLst>
                            <a:ext uri="{FF2B5EF4-FFF2-40B4-BE49-F238E27FC236}">
                              <a16:creationId xmlns:a16="http://schemas.microsoft.com/office/drawing/2014/main" id="{C02CD4BB-F855-4596-A364-2C2296920AE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920875" y="1256665"/>
                          <a:ext cx="1396801" cy="9631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4" name="CasellaDiTesto 113">
              <a:extLst>
                <a:ext uri="{FF2B5EF4-FFF2-40B4-BE49-F238E27FC236}">
                  <a16:creationId xmlns:a16="http://schemas.microsoft.com/office/drawing/2014/main" id="{DBCD4DA7-65A4-425C-9A5A-A6219272A3FC}"/>
                </a:ext>
              </a:extLst>
            </p:cNvPr>
            <p:cNvSpPr txBox="1"/>
            <p:nvPr/>
          </p:nvSpPr>
          <p:spPr>
            <a:xfrm rot="16200000">
              <a:off x="342349" y="1686647"/>
              <a:ext cx="10182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% among B cells</a:t>
              </a:r>
            </a:p>
          </p:txBody>
        </p:sp>
        <p:sp>
          <p:nvSpPr>
            <p:cNvPr id="120" name="CasellaDiTesto 119">
              <a:extLst>
                <a:ext uri="{FF2B5EF4-FFF2-40B4-BE49-F238E27FC236}">
                  <a16:creationId xmlns:a16="http://schemas.microsoft.com/office/drawing/2014/main" id="{4C8AC796-EBD3-44C8-889A-377CB37BD15E}"/>
                </a:ext>
              </a:extLst>
            </p:cNvPr>
            <p:cNvSpPr txBox="1"/>
            <p:nvPr/>
          </p:nvSpPr>
          <p:spPr>
            <a:xfrm rot="16200000">
              <a:off x="2340637" y="1658276"/>
              <a:ext cx="5741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Cells/µl</a:t>
              </a:r>
            </a:p>
          </p:txBody>
        </p:sp>
        <p:sp>
          <p:nvSpPr>
            <p:cNvPr id="122" name="CasellaDiTesto 121">
              <a:extLst>
                <a:ext uri="{FF2B5EF4-FFF2-40B4-BE49-F238E27FC236}">
                  <a16:creationId xmlns:a16="http://schemas.microsoft.com/office/drawing/2014/main" id="{0C325676-7D28-4A67-84B7-8D254E39FC7D}"/>
                </a:ext>
              </a:extLst>
            </p:cNvPr>
            <p:cNvSpPr txBox="1"/>
            <p:nvPr/>
          </p:nvSpPr>
          <p:spPr>
            <a:xfrm rot="16200000">
              <a:off x="4058875" y="1631089"/>
              <a:ext cx="5741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Cells/µl</a:t>
              </a:r>
            </a:p>
          </p:txBody>
        </p:sp>
        <p:graphicFrame>
          <p:nvGraphicFramePr>
            <p:cNvPr id="128" name="Oggetto 127">
              <a:extLst>
                <a:ext uri="{FF2B5EF4-FFF2-40B4-BE49-F238E27FC236}">
                  <a16:creationId xmlns:a16="http://schemas.microsoft.com/office/drawing/2014/main" id="{B54992E7-B985-450D-BE68-797B1AA9238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38873609"/>
                </p:ext>
              </p:extLst>
            </p:nvPr>
          </p:nvGraphicFramePr>
          <p:xfrm>
            <a:off x="997389" y="3053471"/>
            <a:ext cx="1324060" cy="9157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3" name="Prism 8" r:id="rId8" imgW="3125483" imgH="2272078" progId="Prism8.Document">
                    <p:embed/>
                  </p:oleObj>
                </mc:Choice>
                <mc:Fallback>
                  <p:oleObj name="Prism 8" r:id="rId8" imgW="3125483" imgH="2272078" progId="Prism8.Document">
                    <p:embed/>
                    <p:pic>
                      <p:nvPicPr>
                        <p:cNvPr id="128" name="Oggetto 127">
                          <a:extLst>
                            <a:ext uri="{FF2B5EF4-FFF2-40B4-BE49-F238E27FC236}">
                              <a16:creationId xmlns:a16="http://schemas.microsoft.com/office/drawing/2014/main" id="{B54992E7-B985-450D-BE68-797B1AA9238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997389" y="3053471"/>
                          <a:ext cx="1324060" cy="91578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9" name="CasellaDiTesto 128">
              <a:extLst>
                <a:ext uri="{FF2B5EF4-FFF2-40B4-BE49-F238E27FC236}">
                  <a16:creationId xmlns:a16="http://schemas.microsoft.com/office/drawing/2014/main" id="{D55189C4-14CE-4B66-930B-0CCEA13F77D1}"/>
                </a:ext>
              </a:extLst>
            </p:cNvPr>
            <p:cNvSpPr txBox="1"/>
            <p:nvPr/>
          </p:nvSpPr>
          <p:spPr>
            <a:xfrm rot="16200000">
              <a:off x="620776" y="3436153"/>
              <a:ext cx="5741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>
                  <a:latin typeface="Calibri" panose="020F0502020204030204" pitchFamily="34" charset="0"/>
                  <a:cs typeface="Calibri" panose="020F0502020204030204" pitchFamily="34" charset="0"/>
                </a:rPr>
                <a:t>Cells/µl</a:t>
              </a:r>
            </a:p>
          </p:txBody>
        </p:sp>
        <p:graphicFrame>
          <p:nvGraphicFramePr>
            <p:cNvPr id="137" name="Oggetto 136">
              <a:extLst>
                <a:ext uri="{FF2B5EF4-FFF2-40B4-BE49-F238E27FC236}">
                  <a16:creationId xmlns:a16="http://schemas.microsoft.com/office/drawing/2014/main" id="{3307846A-FF5B-44A1-8D4A-EC9EF9D6680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46033985"/>
                </p:ext>
              </p:extLst>
            </p:nvPr>
          </p:nvGraphicFramePr>
          <p:xfrm>
            <a:off x="2724879" y="3040312"/>
            <a:ext cx="1385691" cy="9720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4" name="Prism 8" r:id="rId10" imgW="3238149" imgH="2272078" progId="Prism8.Document">
                    <p:embed/>
                  </p:oleObj>
                </mc:Choice>
                <mc:Fallback>
                  <p:oleObj name="Prism 8" r:id="rId10" imgW="3238149" imgH="2272078" progId="Prism8.Document">
                    <p:embed/>
                    <p:pic>
                      <p:nvPicPr>
                        <p:cNvPr id="137" name="Oggetto 136">
                          <a:extLst>
                            <a:ext uri="{FF2B5EF4-FFF2-40B4-BE49-F238E27FC236}">
                              <a16:creationId xmlns:a16="http://schemas.microsoft.com/office/drawing/2014/main" id="{3307846A-FF5B-44A1-8D4A-EC9EF9D6680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724879" y="3040312"/>
                          <a:ext cx="1385691" cy="97202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9" name="CasellaDiTesto 138">
              <a:extLst>
                <a:ext uri="{FF2B5EF4-FFF2-40B4-BE49-F238E27FC236}">
                  <a16:creationId xmlns:a16="http://schemas.microsoft.com/office/drawing/2014/main" id="{26602D94-8867-4F6C-AE74-BD5C08B4880E}"/>
                </a:ext>
              </a:extLst>
            </p:cNvPr>
            <p:cNvSpPr txBox="1"/>
            <p:nvPr/>
          </p:nvSpPr>
          <p:spPr>
            <a:xfrm rot="16200000">
              <a:off x="2129283" y="3437625"/>
              <a:ext cx="10326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% among B Cells</a:t>
              </a:r>
            </a:p>
          </p:txBody>
        </p:sp>
        <p:sp>
          <p:nvSpPr>
            <p:cNvPr id="147" name="CasellaDiTesto 146">
              <a:extLst>
                <a:ext uri="{FF2B5EF4-FFF2-40B4-BE49-F238E27FC236}">
                  <a16:creationId xmlns:a16="http://schemas.microsoft.com/office/drawing/2014/main" id="{CE165307-15E0-479B-9F2F-1991E128B609}"/>
                </a:ext>
              </a:extLst>
            </p:cNvPr>
            <p:cNvSpPr txBox="1"/>
            <p:nvPr/>
          </p:nvSpPr>
          <p:spPr>
            <a:xfrm rot="16200000">
              <a:off x="3912136" y="3501857"/>
              <a:ext cx="10182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% among B cells</a:t>
              </a:r>
            </a:p>
          </p:txBody>
        </p:sp>
        <p:sp>
          <p:nvSpPr>
            <p:cNvPr id="149" name="CasellaDiTesto 148">
              <a:extLst>
                <a:ext uri="{FF2B5EF4-FFF2-40B4-BE49-F238E27FC236}">
                  <a16:creationId xmlns:a16="http://schemas.microsoft.com/office/drawing/2014/main" id="{005F89E1-6A8D-4F0A-8800-2521EFF00407}"/>
                </a:ext>
              </a:extLst>
            </p:cNvPr>
            <p:cNvSpPr txBox="1"/>
            <p:nvPr/>
          </p:nvSpPr>
          <p:spPr>
            <a:xfrm rot="16200000">
              <a:off x="342036" y="5265855"/>
              <a:ext cx="10182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% among B cells</a:t>
              </a:r>
            </a:p>
          </p:txBody>
        </p:sp>
        <p:sp>
          <p:nvSpPr>
            <p:cNvPr id="150" name="CasellaDiTesto 149">
              <a:extLst>
                <a:ext uri="{FF2B5EF4-FFF2-40B4-BE49-F238E27FC236}">
                  <a16:creationId xmlns:a16="http://schemas.microsoft.com/office/drawing/2014/main" id="{A1ADE077-783C-45F3-B91E-0ACEA94161CF}"/>
                </a:ext>
              </a:extLst>
            </p:cNvPr>
            <p:cNvSpPr txBox="1"/>
            <p:nvPr/>
          </p:nvSpPr>
          <p:spPr>
            <a:xfrm rot="16200000">
              <a:off x="2204167" y="5263886"/>
              <a:ext cx="5741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Cells/µl</a:t>
              </a:r>
            </a:p>
          </p:txBody>
        </p:sp>
        <p:graphicFrame>
          <p:nvGraphicFramePr>
            <p:cNvPr id="153" name="Oggetto 152">
              <a:extLst>
                <a:ext uri="{FF2B5EF4-FFF2-40B4-BE49-F238E27FC236}">
                  <a16:creationId xmlns:a16="http://schemas.microsoft.com/office/drawing/2014/main" id="{2AC03C34-C0F7-4498-80BD-B61DDF4C21D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67716564"/>
                </p:ext>
              </p:extLst>
            </p:nvPr>
          </p:nvGraphicFramePr>
          <p:xfrm>
            <a:off x="4472318" y="3063306"/>
            <a:ext cx="1403852" cy="9835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5" name="Prism 8" r:id="rId12" imgW="3238149" imgH="2272078" progId="Prism8.Document">
                    <p:embed/>
                  </p:oleObj>
                </mc:Choice>
                <mc:Fallback>
                  <p:oleObj name="Prism 8" r:id="rId12" imgW="3238149" imgH="2272078" progId="Prism8.Document">
                    <p:embed/>
                    <p:pic>
                      <p:nvPicPr>
                        <p:cNvPr id="153" name="Oggetto 152">
                          <a:extLst>
                            <a:ext uri="{FF2B5EF4-FFF2-40B4-BE49-F238E27FC236}">
                              <a16:creationId xmlns:a16="http://schemas.microsoft.com/office/drawing/2014/main" id="{2AC03C34-C0F7-4498-80BD-B61DDF4C21D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472318" y="3063306"/>
                          <a:ext cx="1403852" cy="9835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ggetto 11">
              <a:extLst>
                <a:ext uri="{FF2B5EF4-FFF2-40B4-BE49-F238E27FC236}">
                  <a16:creationId xmlns:a16="http://schemas.microsoft.com/office/drawing/2014/main" id="{522B20C3-9D3C-47E9-BE0D-C9DE31EED91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6427816"/>
                </p:ext>
              </p:extLst>
            </p:nvPr>
          </p:nvGraphicFramePr>
          <p:xfrm>
            <a:off x="2692195" y="1258560"/>
            <a:ext cx="1384473" cy="9547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6" name="Prism 8" r:id="rId14" imgW="3294302" imgH="2272078" progId="Prism8.Document">
                    <p:embed/>
                  </p:oleObj>
                </mc:Choice>
                <mc:Fallback>
                  <p:oleObj name="Prism 8" r:id="rId14" imgW="3294302" imgH="2272078" progId="Prism8.Document">
                    <p:embed/>
                    <p:pic>
                      <p:nvPicPr>
                        <p:cNvPr id="12" name="Oggetto 11">
                          <a:extLst>
                            <a:ext uri="{FF2B5EF4-FFF2-40B4-BE49-F238E27FC236}">
                              <a16:creationId xmlns:a16="http://schemas.microsoft.com/office/drawing/2014/main" id="{522B20C3-9D3C-47E9-BE0D-C9DE31EED91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2692195" y="1258560"/>
                          <a:ext cx="1384473" cy="95478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ggetto 12">
              <a:extLst>
                <a:ext uri="{FF2B5EF4-FFF2-40B4-BE49-F238E27FC236}">
                  <a16:creationId xmlns:a16="http://schemas.microsoft.com/office/drawing/2014/main" id="{DAD4667C-FA1E-4B03-814A-6F9757C4534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642140"/>
                </p:ext>
              </p:extLst>
            </p:nvPr>
          </p:nvGraphicFramePr>
          <p:xfrm>
            <a:off x="4427246" y="1200391"/>
            <a:ext cx="1420698" cy="9965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7" name="Prism 8" r:id="rId16" imgW="3238149" imgH="2272078" progId="Prism8.Document">
                    <p:embed/>
                  </p:oleObj>
                </mc:Choice>
                <mc:Fallback>
                  <p:oleObj name="Prism 8" r:id="rId16" imgW="3238149" imgH="2272078" progId="Prism8.Document">
                    <p:embed/>
                    <p:pic>
                      <p:nvPicPr>
                        <p:cNvPr id="13" name="Oggetto 12">
                          <a:extLst>
                            <a:ext uri="{FF2B5EF4-FFF2-40B4-BE49-F238E27FC236}">
                              <a16:creationId xmlns:a16="http://schemas.microsoft.com/office/drawing/2014/main" id="{DAD4667C-FA1E-4B03-814A-6F9757C4534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4427246" y="1200391"/>
                          <a:ext cx="1420698" cy="99657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ggetto 14">
              <a:extLst>
                <a:ext uri="{FF2B5EF4-FFF2-40B4-BE49-F238E27FC236}">
                  <a16:creationId xmlns:a16="http://schemas.microsoft.com/office/drawing/2014/main" id="{0669B29D-2DBA-4574-9459-33896DABB7B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84953619"/>
                </p:ext>
              </p:extLst>
            </p:nvPr>
          </p:nvGraphicFramePr>
          <p:xfrm>
            <a:off x="2615756" y="4546776"/>
            <a:ext cx="1412919" cy="12859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8" name="Prism 8" r:id="rId18" imgW="3125483" imgH="2845137" progId="Prism8.Document">
                    <p:embed/>
                  </p:oleObj>
                </mc:Choice>
                <mc:Fallback>
                  <p:oleObj name="Prism 8" r:id="rId18" imgW="3125483" imgH="2845137" progId="Prism8.Document">
                    <p:embed/>
                    <p:pic>
                      <p:nvPicPr>
                        <p:cNvPr id="15" name="Oggetto 14">
                          <a:extLst>
                            <a:ext uri="{FF2B5EF4-FFF2-40B4-BE49-F238E27FC236}">
                              <a16:creationId xmlns:a16="http://schemas.microsoft.com/office/drawing/2014/main" id="{0669B29D-2DBA-4574-9459-33896DABB7B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2615756" y="4546776"/>
                          <a:ext cx="1412919" cy="12859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" name="CasellaDiTesto 78">
              <a:extLst>
                <a:ext uri="{FF2B5EF4-FFF2-40B4-BE49-F238E27FC236}">
                  <a16:creationId xmlns:a16="http://schemas.microsoft.com/office/drawing/2014/main" id="{E9BB78C7-7CE5-924C-A03A-A37329F55BB9}"/>
                </a:ext>
              </a:extLst>
            </p:cNvPr>
            <p:cNvSpPr txBox="1"/>
            <p:nvPr/>
          </p:nvSpPr>
          <p:spPr>
            <a:xfrm>
              <a:off x="1135709" y="5782061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T0</a:t>
              </a:r>
            </a:p>
          </p:txBody>
        </p:sp>
        <p:sp>
          <p:nvSpPr>
            <p:cNvPr id="80" name="CasellaDiTesto 79">
              <a:extLst>
                <a:ext uri="{FF2B5EF4-FFF2-40B4-BE49-F238E27FC236}">
                  <a16:creationId xmlns:a16="http://schemas.microsoft.com/office/drawing/2014/main" id="{03FEAFD0-B856-1E4A-AC59-D72BD34BD664}"/>
                </a:ext>
              </a:extLst>
            </p:cNvPr>
            <p:cNvSpPr txBox="1"/>
            <p:nvPr/>
          </p:nvSpPr>
          <p:spPr>
            <a:xfrm>
              <a:off x="1560086" y="5782565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T2</a:t>
              </a:r>
            </a:p>
          </p:txBody>
        </p:sp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21A71666-CBEF-284C-82AA-B39BCDAC5765}"/>
                </a:ext>
              </a:extLst>
            </p:cNvPr>
            <p:cNvSpPr txBox="1"/>
            <p:nvPr/>
          </p:nvSpPr>
          <p:spPr>
            <a:xfrm>
              <a:off x="1950731" y="5782061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T7</a:t>
              </a:r>
            </a:p>
          </p:txBody>
        </p:sp>
        <p:sp>
          <p:nvSpPr>
            <p:cNvPr id="88" name="CasellaDiTesto 87">
              <a:extLst>
                <a:ext uri="{FF2B5EF4-FFF2-40B4-BE49-F238E27FC236}">
                  <a16:creationId xmlns:a16="http://schemas.microsoft.com/office/drawing/2014/main" id="{DAFB5129-B40F-7245-BF65-42797A607A39}"/>
                </a:ext>
              </a:extLst>
            </p:cNvPr>
            <p:cNvSpPr txBox="1"/>
            <p:nvPr/>
          </p:nvSpPr>
          <p:spPr>
            <a:xfrm>
              <a:off x="2833643" y="5757446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T0</a:t>
              </a:r>
            </a:p>
          </p:txBody>
        </p:sp>
        <p:sp>
          <p:nvSpPr>
            <p:cNvPr id="89" name="CasellaDiTesto 88">
              <a:extLst>
                <a:ext uri="{FF2B5EF4-FFF2-40B4-BE49-F238E27FC236}">
                  <a16:creationId xmlns:a16="http://schemas.microsoft.com/office/drawing/2014/main" id="{AACB01BC-C672-3E46-BA54-83475431E5EC}"/>
                </a:ext>
              </a:extLst>
            </p:cNvPr>
            <p:cNvSpPr txBox="1"/>
            <p:nvPr/>
          </p:nvSpPr>
          <p:spPr>
            <a:xfrm>
              <a:off x="3258020" y="575795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T2</a:t>
              </a:r>
            </a:p>
          </p:txBody>
        </p:sp>
        <p:sp>
          <p:nvSpPr>
            <p:cNvPr id="90" name="CasellaDiTesto 89">
              <a:extLst>
                <a:ext uri="{FF2B5EF4-FFF2-40B4-BE49-F238E27FC236}">
                  <a16:creationId xmlns:a16="http://schemas.microsoft.com/office/drawing/2014/main" id="{BA4446D4-18C8-0B41-BB53-E6F3FAC239F6}"/>
                </a:ext>
              </a:extLst>
            </p:cNvPr>
            <p:cNvSpPr txBox="1"/>
            <p:nvPr/>
          </p:nvSpPr>
          <p:spPr>
            <a:xfrm>
              <a:off x="3648665" y="5757446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T7</a:t>
              </a:r>
            </a:p>
          </p:txBody>
        </p:sp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3DE8EC51-FCE3-1C43-80E0-11CB6A904F48}"/>
                </a:ext>
              </a:extLst>
            </p:cNvPr>
            <p:cNvSpPr txBox="1"/>
            <p:nvPr/>
          </p:nvSpPr>
          <p:spPr>
            <a:xfrm>
              <a:off x="715859" y="932683"/>
              <a:ext cx="1714203" cy="2769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Naive</a:t>
              </a:r>
            </a:p>
          </p:txBody>
        </p:sp>
        <p:sp>
          <p:nvSpPr>
            <p:cNvPr id="77" name="CasellaDiTesto 76">
              <a:extLst>
                <a:ext uri="{FF2B5EF4-FFF2-40B4-BE49-F238E27FC236}">
                  <a16:creationId xmlns:a16="http://schemas.microsoft.com/office/drawing/2014/main" id="{97D44135-F891-B54D-9218-39EE6473B141}"/>
                </a:ext>
              </a:extLst>
            </p:cNvPr>
            <p:cNvSpPr txBox="1"/>
            <p:nvPr/>
          </p:nvSpPr>
          <p:spPr>
            <a:xfrm>
              <a:off x="2625265" y="947055"/>
              <a:ext cx="1570965" cy="277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Plasmablasts</a:t>
              </a:r>
              <a:r>
                <a:rPr lang="en-GB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 IgM+</a:t>
              </a:r>
            </a:p>
          </p:txBody>
        </p:sp>
        <p:sp>
          <p:nvSpPr>
            <p:cNvPr id="78" name="CasellaDiTesto 77">
              <a:extLst>
                <a:ext uri="{FF2B5EF4-FFF2-40B4-BE49-F238E27FC236}">
                  <a16:creationId xmlns:a16="http://schemas.microsoft.com/office/drawing/2014/main" id="{C566EB5B-5855-F94E-8DFD-78402D1D2D41}"/>
                </a:ext>
              </a:extLst>
            </p:cNvPr>
            <p:cNvSpPr txBox="1"/>
            <p:nvPr/>
          </p:nvSpPr>
          <p:spPr>
            <a:xfrm>
              <a:off x="4394879" y="939991"/>
              <a:ext cx="1420698" cy="2769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Plasmablasts</a:t>
              </a:r>
              <a:r>
                <a:rPr lang="en-GB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 IgM-</a:t>
              </a:r>
            </a:p>
          </p:txBody>
        </p:sp>
        <p:sp>
          <p:nvSpPr>
            <p:cNvPr id="82" name="CasellaDiTesto 81">
              <a:extLst>
                <a:ext uri="{FF2B5EF4-FFF2-40B4-BE49-F238E27FC236}">
                  <a16:creationId xmlns:a16="http://schemas.microsoft.com/office/drawing/2014/main" id="{44B853FF-0F1F-5849-BF1A-6CD261DA61B0}"/>
                </a:ext>
              </a:extLst>
            </p:cNvPr>
            <p:cNvSpPr txBox="1"/>
            <p:nvPr/>
          </p:nvSpPr>
          <p:spPr>
            <a:xfrm>
              <a:off x="802317" y="2702188"/>
              <a:ext cx="1714203" cy="277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Transitional</a:t>
              </a:r>
            </a:p>
          </p:txBody>
        </p:sp>
        <p:sp>
          <p:nvSpPr>
            <p:cNvPr id="85" name="CasellaDiTesto 84">
              <a:extLst>
                <a:ext uri="{FF2B5EF4-FFF2-40B4-BE49-F238E27FC236}">
                  <a16:creationId xmlns:a16="http://schemas.microsoft.com/office/drawing/2014/main" id="{621AE391-D473-2F41-92F4-674D8BA56ACB}"/>
                </a:ext>
              </a:extLst>
            </p:cNvPr>
            <p:cNvSpPr txBox="1"/>
            <p:nvPr/>
          </p:nvSpPr>
          <p:spPr>
            <a:xfrm>
              <a:off x="2644519" y="2686214"/>
              <a:ext cx="1752496" cy="277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Memory IgM only</a:t>
              </a:r>
            </a:p>
          </p:txBody>
        </p:sp>
        <p:sp>
          <p:nvSpPr>
            <p:cNvPr id="86" name="CasellaDiTesto 85">
              <a:extLst>
                <a:ext uri="{FF2B5EF4-FFF2-40B4-BE49-F238E27FC236}">
                  <a16:creationId xmlns:a16="http://schemas.microsoft.com/office/drawing/2014/main" id="{3143A05E-D2BF-5643-880C-2BC413673FD9}"/>
                </a:ext>
              </a:extLst>
            </p:cNvPr>
            <p:cNvSpPr txBox="1"/>
            <p:nvPr/>
          </p:nvSpPr>
          <p:spPr>
            <a:xfrm>
              <a:off x="4502571" y="2686214"/>
              <a:ext cx="1521663" cy="277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Exhausted</a:t>
              </a:r>
            </a:p>
          </p:txBody>
        </p:sp>
        <p:sp>
          <p:nvSpPr>
            <p:cNvPr id="87" name="CasellaDiTesto 86">
              <a:extLst>
                <a:ext uri="{FF2B5EF4-FFF2-40B4-BE49-F238E27FC236}">
                  <a16:creationId xmlns:a16="http://schemas.microsoft.com/office/drawing/2014/main" id="{D0B418A0-3989-8547-AF41-1F56813CF22E}"/>
                </a:ext>
              </a:extLst>
            </p:cNvPr>
            <p:cNvSpPr txBox="1"/>
            <p:nvPr/>
          </p:nvSpPr>
          <p:spPr>
            <a:xfrm>
              <a:off x="784763" y="4316585"/>
              <a:ext cx="3189632" cy="277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Surface -</a:t>
              </a:r>
            </a:p>
          </p:txBody>
        </p:sp>
        <p:sp>
          <p:nvSpPr>
            <p:cNvPr id="97" name="CasellaDiTesto 96">
              <a:extLst>
                <a:ext uri="{FF2B5EF4-FFF2-40B4-BE49-F238E27FC236}">
                  <a16:creationId xmlns:a16="http://schemas.microsoft.com/office/drawing/2014/main" id="{4F2CD784-10F1-7148-A968-9D42E722B5D8}"/>
                </a:ext>
              </a:extLst>
            </p:cNvPr>
            <p:cNvSpPr txBox="1"/>
            <p:nvPr/>
          </p:nvSpPr>
          <p:spPr>
            <a:xfrm>
              <a:off x="1173832" y="2144968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T0</a:t>
              </a:r>
            </a:p>
          </p:txBody>
        </p:sp>
        <p:sp>
          <p:nvSpPr>
            <p:cNvPr id="98" name="CasellaDiTesto 97">
              <a:extLst>
                <a:ext uri="{FF2B5EF4-FFF2-40B4-BE49-F238E27FC236}">
                  <a16:creationId xmlns:a16="http://schemas.microsoft.com/office/drawing/2014/main" id="{0920687D-8807-B742-900E-FA3B135091AD}"/>
                </a:ext>
              </a:extLst>
            </p:cNvPr>
            <p:cNvSpPr txBox="1"/>
            <p:nvPr/>
          </p:nvSpPr>
          <p:spPr>
            <a:xfrm>
              <a:off x="1591065" y="2145472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T2</a:t>
              </a:r>
            </a:p>
          </p:txBody>
        </p:sp>
        <p:sp>
          <p:nvSpPr>
            <p:cNvPr id="99" name="CasellaDiTesto 98">
              <a:extLst>
                <a:ext uri="{FF2B5EF4-FFF2-40B4-BE49-F238E27FC236}">
                  <a16:creationId xmlns:a16="http://schemas.microsoft.com/office/drawing/2014/main" id="{D213F5E2-AE96-D442-B7BC-F754338DD7A2}"/>
                </a:ext>
              </a:extLst>
            </p:cNvPr>
            <p:cNvSpPr txBox="1"/>
            <p:nvPr/>
          </p:nvSpPr>
          <p:spPr>
            <a:xfrm>
              <a:off x="1953134" y="2144968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T7</a:t>
              </a:r>
            </a:p>
          </p:txBody>
        </p:sp>
        <p:sp>
          <p:nvSpPr>
            <p:cNvPr id="106" name="CasellaDiTesto 105">
              <a:extLst>
                <a:ext uri="{FF2B5EF4-FFF2-40B4-BE49-F238E27FC236}">
                  <a16:creationId xmlns:a16="http://schemas.microsoft.com/office/drawing/2014/main" id="{6BA1C6E6-DED3-9147-8E19-AFCB794181EE}"/>
                </a:ext>
              </a:extLst>
            </p:cNvPr>
            <p:cNvSpPr txBox="1"/>
            <p:nvPr/>
          </p:nvSpPr>
          <p:spPr>
            <a:xfrm>
              <a:off x="2900032" y="2152722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T0</a:t>
              </a:r>
            </a:p>
          </p:txBody>
        </p:sp>
        <p:sp>
          <p:nvSpPr>
            <p:cNvPr id="113" name="CasellaDiTesto 112">
              <a:extLst>
                <a:ext uri="{FF2B5EF4-FFF2-40B4-BE49-F238E27FC236}">
                  <a16:creationId xmlns:a16="http://schemas.microsoft.com/office/drawing/2014/main" id="{10F4F436-C9F4-4E44-887E-60793AF47C93}"/>
                </a:ext>
              </a:extLst>
            </p:cNvPr>
            <p:cNvSpPr txBox="1"/>
            <p:nvPr/>
          </p:nvSpPr>
          <p:spPr>
            <a:xfrm>
              <a:off x="3288691" y="2153226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T2</a:t>
              </a:r>
            </a:p>
          </p:txBody>
        </p:sp>
        <p:sp>
          <p:nvSpPr>
            <p:cNvPr id="117" name="CasellaDiTesto 116">
              <a:extLst>
                <a:ext uri="{FF2B5EF4-FFF2-40B4-BE49-F238E27FC236}">
                  <a16:creationId xmlns:a16="http://schemas.microsoft.com/office/drawing/2014/main" id="{126B0088-21C0-394C-B027-4A59D68FF361}"/>
                </a:ext>
              </a:extLst>
            </p:cNvPr>
            <p:cNvSpPr txBox="1"/>
            <p:nvPr/>
          </p:nvSpPr>
          <p:spPr>
            <a:xfrm>
              <a:off x="3692629" y="2152722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T7</a:t>
              </a:r>
            </a:p>
          </p:txBody>
        </p:sp>
        <p:sp>
          <p:nvSpPr>
            <p:cNvPr id="152" name="CasellaDiTesto 151">
              <a:extLst>
                <a:ext uri="{FF2B5EF4-FFF2-40B4-BE49-F238E27FC236}">
                  <a16:creationId xmlns:a16="http://schemas.microsoft.com/office/drawing/2014/main" id="{9D2E65B3-0A70-554D-863A-905F4A419559}"/>
                </a:ext>
              </a:extLst>
            </p:cNvPr>
            <p:cNvSpPr txBox="1"/>
            <p:nvPr/>
          </p:nvSpPr>
          <p:spPr>
            <a:xfrm>
              <a:off x="4620447" y="215678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T0</a:t>
              </a:r>
            </a:p>
          </p:txBody>
        </p:sp>
        <p:sp>
          <p:nvSpPr>
            <p:cNvPr id="155" name="CasellaDiTesto 154">
              <a:extLst>
                <a:ext uri="{FF2B5EF4-FFF2-40B4-BE49-F238E27FC236}">
                  <a16:creationId xmlns:a16="http://schemas.microsoft.com/office/drawing/2014/main" id="{9FCA66B4-6A25-7D4C-B3C2-67BEFE192F04}"/>
                </a:ext>
              </a:extLst>
            </p:cNvPr>
            <p:cNvSpPr txBox="1"/>
            <p:nvPr/>
          </p:nvSpPr>
          <p:spPr>
            <a:xfrm>
              <a:off x="5023392" y="2157284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/>
                <a:t>T2</a:t>
              </a:r>
            </a:p>
          </p:txBody>
        </p:sp>
        <p:sp>
          <p:nvSpPr>
            <p:cNvPr id="158" name="CasellaDiTesto 157">
              <a:extLst>
                <a:ext uri="{FF2B5EF4-FFF2-40B4-BE49-F238E27FC236}">
                  <a16:creationId xmlns:a16="http://schemas.microsoft.com/office/drawing/2014/main" id="{7AC08875-7F8A-D44E-9B29-DA3032A8613D}"/>
                </a:ext>
              </a:extLst>
            </p:cNvPr>
            <p:cNvSpPr txBox="1"/>
            <p:nvPr/>
          </p:nvSpPr>
          <p:spPr>
            <a:xfrm>
              <a:off x="5428325" y="215678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T7</a:t>
              </a:r>
            </a:p>
          </p:txBody>
        </p:sp>
        <p:sp>
          <p:nvSpPr>
            <p:cNvPr id="162" name="CasellaDiTesto 161">
              <a:extLst>
                <a:ext uri="{FF2B5EF4-FFF2-40B4-BE49-F238E27FC236}">
                  <a16:creationId xmlns:a16="http://schemas.microsoft.com/office/drawing/2014/main" id="{B2D6F621-D953-F642-8FAF-04E6980ED88E}"/>
                </a:ext>
              </a:extLst>
            </p:cNvPr>
            <p:cNvSpPr txBox="1"/>
            <p:nvPr/>
          </p:nvSpPr>
          <p:spPr>
            <a:xfrm>
              <a:off x="1145892" y="390404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T0</a:t>
              </a:r>
            </a:p>
          </p:txBody>
        </p:sp>
        <p:sp>
          <p:nvSpPr>
            <p:cNvPr id="163" name="CasellaDiTesto 162">
              <a:extLst>
                <a:ext uri="{FF2B5EF4-FFF2-40B4-BE49-F238E27FC236}">
                  <a16:creationId xmlns:a16="http://schemas.microsoft.com/office/drawing/2014/main" id="{D9C712E0-0C55-6645-A6CB-E576610D9CFF}"/>
                </a:ext>
              </a:extLst>
            </p:cNvPr>
            <p:cNvSpPr txBox="1"/>
            <p:nvPr/>
          </p:nvSpPr>
          <p:spPr>
            <a:xfrm>
              <a:off x="1534551" y="3904544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T2</a:t>
              </a:r>
            </a:p>
          </p:txBody>
        </p:sp>
        <p:sp>
          <p:nvSpPr>
            <p:cNvPr id="164" name="CasellaDiTesto 163">
              <a:extLst>
                <a:ext uri="{FF2B5EF4-FFF2-40B4-BE49-F238E27FC236}">
                  <a16:creationId xmlns:a16="http://schemas.microsoft.com/office/drawing/2014/main" id="{F88720CF-1BD2-E64F-BAB3-A9B47C8A8088}"/>
                </a:ext>
              </a:extLst>
            </p:cNvPr>
            <p:cNvSpPr txBox="1"/>
            <p:nvPr/>
          </p:nvSpPr>
          <p:spPr>
            <a:xfrm>
              <a:off x="1938489" y="390404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T7</a:t>
              </a:r>
            </a:p>
          </p:txBody>
        </p:sp>
        <p:sp>
          <p:nvSpPr>
            <p:cNvPr id="177" name="CasellaDiTesto 176">
              <a:extLst>
                <a:ext uri="{FF2B5EF4-FFF2-40B4-BE49-F238E27FC236}">
                  <a16:creationId xmlns:a16="http://schemas.microsoft.com/office/drawing/2014/main" id="{EAEAB4DC-B37C-694F-9F6A-0475BA3A34FA}"/>
                </a:ext>
              </a:extLst>
            </p:cNvPr>
            <p:cNvSpPr txBox="1"/>
            <p:nvPr/>
          </p:nvSpPr>
          <p:spPr>
            <a:xfrm>
              <a:off x="2949307" y="3953015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T0</a:t>
              </a:r>
            </a:p>
          </p:txBody>
        </p:sp>
        <p:sp>
          <p:nvSpPr>
            <p:cNvPr id="178" name="CasellaDiTesto 177">
              <a:extLst>
                <a:ext uri="{FF2B5EF4-FFF2-40B4-BE49-F238E27FC236}">
                  <a16:creationId xmlns:a16="http://schemas.microsoft.com/office/drawing/2014/main" id="{D8B4D182-E4D1-7E4C-AA22-B1988B5ED0A8}"/>
                </a:ext>
              </a:extLst>
            </p:cNvPr>
            <p:cNvSpPr txBox="1"/>
            <p:nvPr/>
          </p:nvSpPr>
          <p:spPr>
            <a:xfrm>
              <a:off x="3366540" y="3953519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T2</a:t>
              </a:r>
            </a:p>
          </p:txBody>
        </p:sp>
        <p:sp>
          <p:nvSpPr>
            <p:cNvPr id="179" name="CasellaDiTesto 178">
              <a:extLst>
                <a:ext uri="{FF2B5EF4-FFF2-40B4-BE49-F238E27FC236}">
                  <a16:creationId xmlns:a16="http://schemas.microsoft.com/office/drawing/2014/main" id="{50430350-7A25-664D-8CF4-DC736D3A421D}"/>
                </a:ext>
              </a:extLst>
            </p:cNvPr>
            <p:cNvSpPr txBox="1"/>
            <p:nvPr/>
          </p:nvSpPr>
          <p:spPr>
            <a:xfrm>
              <a:off x="3728609" y="3953015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T7</a:t>
              </a:r>
            </a:p>
          </p:txBody>
        </p:sp>
      </p:grpSp>
      <p:sp>
        <p:nvSpPr>
          <p:cNvPr id="118" name="CasellaDiTesto 117">
            <a:extLst>
              <a:ext uri="{FF2B5EF4-FFF2-40B4-BE49-F238E27FC236}">
                <a16:creationId xmlns:a16="http://schemas.microsoft.com/office/drawing/2014/main" id="{4427831A-15E7-3D4E-A308-D6E72CB02B3F}"/>
              </a:ext>
            </a:extLst>
          </p:cNvPr>
          <p:cNvSpPr txBox="1"/>
          <p:nvPr/>
        </p:nvSpPr>
        <p:spPr>
          <a:xfrm>
            <a:off x="0" y="7884795"/>
            <a:ext cx="683569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/>
              <a:t>Supplementary Figure 2B.</a:t>
            </a:r>
          </a:p>
          <a:p>
            <a:pPr algn="just"/>
            <a:r>
              <a:rPr lang="en-US" sz="1100" dirty="0"/>
              <a:t>Analysis of the different B cells populations identified as in panel. The comparison between responders (R, blue circles) and non-responders (NR, red squares) at different treatment timepoints is reported. Data represent individual percentage values (dots), median (center bar) and SEM (upper and lower bars). Statistical analysis by two-way </a:t>
            </a:r>
            <a:r>
              <a:rPr lang="en-US" sz="1100" dirty="0" err="1"/>
              <a:t>Anova</a:t>
            </a:r>
            <a:r>
              <a:rPr lang="en-US" sz="1100" dirty="0"/>
              <a:t> test with Bonferroni correction has been used. </a:t>
            </a:r>
          </a:p>
        </p:txBody>
      </p:sp>
    </p:spTree>
    <p:extLst>
      <p:ext uri="{BB962C8B-B14F-4D97-AF65-F5344CB8AC3E}">
        <p14:creationId xmlns:p14="http://schemas.microsoft.com/office/powerpoint/2010/main" val="3576929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filo, colorato, linea, parecchi&#10;&#10;Descrizione generata automaticamente">
            <a:extLst>
              <a:ext uri="{FF2B5EF4-FFF2-40B4-BE49-F238E27FC236}">
                <a16:creationId xmlns:a16="http://schemas.microsoft.com/office/drawing/2014/main" id="{B4C238FA-2465-4292-8A94-E1721A7A7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609" y="1255379"/>
            <a:ext cx="6266684" cy="5115600"/>
          </a:xfrm>
          <a:prstGeom prst="rect">
            <a:avLst/>
          </a:prstGeom>
        </p:spPr>
      </p:pic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9368A711-1E87-4FF4-8A8A-E07D4B5020BD}"/>
              </a:ext>
            </a:extLst>
          </p:cNvPr>
          <p:cNvSpPr txBox="1"/>
          <p:nvPr/>
        </p:nvSpPr>
        <p:spPr>
          <a:xfrm>
            <a:off x="0" y="8356449"/>
            <a:ext cx="68356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b="1" dirty="0"/>
              <a:t>Supplementary Figure 3.</a:t>
            </a:r>
          </a:p>
          <a:p>
            <a:pPr algn="just"/>
            <a:r>
              <a:rPr lang="en-US" sz="1100" dirty="0"/>
              <a:t>CD4+ T cells UMAP graphs colored by the expression of 11 markers (CD45RA, CD28, CCR7, PD1, CD57, CD127, CD25, CD95, CD38, HLA-DR, CD27) used for PBMC phenotyping. </a:t>
            </a:r>
            <a:r>
              <a:rPr lang="en-GB" sz="1100" dirty="0"/>
              <a:t>Marker expression varying from blue/violet for lower expression to yellow for higher expression.</a:t>
            </a:r>
            <a:r>
              <a:rPr lang="en-IT" sz="1100" dirty="0"/>
              <a:t> </a:t>
            </a:r>
            <a:endParaRPr lang="it-IT" sz="1100" dirty="0"/>
          </a:p>
        </p:txBody>
      </p: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B43C15FC-6906-41E5-ACDC-AFBBD79245CF}"/>
              </a:ext>
            </a:extLst>
          </p:cNvPr>
          <p:cNvGrpSpPr/>
          <p:nvPr/>
        </p:nvGrpSpPr>
        <p:grpSpPr>
          <a:xfrm>
            <a:off x="0" y="5392555"/>
            <a:ext cx="1218851" cy="1192308"/>
            <a:chOff x="76589" y="4182186"/>
            <a:chExt cx="1218851" cy="1192308"/>
          </a:xfrm>
        </p:grpSpPr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F6CD0BF4-D412-4F20-9F6A-37C80A7AA2EB}"/>
                </a:ext>
              </a:extLst>
            </p:cNvPr>
            <p:cNvSpPr txBox="1"/>
            <p:nvPr/>
          </p:nvSpPr>
          <p:spPr>
            <a:xfrm>
              <a:off x="674757" y="5128273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1</a:t>
              </a:r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770E04BB-C25F-4668-953D-E44E9E3DAAE5}"/>
                </a:ext>
              </a:extLst>
            </p:cNvPr>
            <p:cNvSpPr txBox="1"/>
            <p:nvPr/>
          </p:nvSpPr>
          <p:spPr>
            <a:xfrm rot="16200000">
              <a:off x="-110642" y="4369417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b="1" dirty="0"/>
                <a:t>UMAP 2</a:t>
              </a:r>
            </a:p>
          </p:txBody>
        </p:sp>
        <p:cxnSp>
          <p:nvCxnSpPr>
            <p:cNvPr id="43" name="Connettore 2 42">
              <a:extLst>
                <a:ext uri="{FF2B5EF4-FFF2-40B4-BE49-F238E27FC236}">
                  <a16:creationId xmlns:a16="http://schemas.microsoft.com/office/drawing/2014/main" id="{B7B23DAA-10D9-4B2A-8863-8117830284F9}"/>
                </a:ext>
              </a:extLst>
            </p:cNvPr>
            <p:cNvCxnSpPr/>
            <p:nvPr/>
          </p:nvCxnSpPr>
          <p:spPr>
            <a:xfrm flipV="1">
              <a:off x="199700" y="4761187"/>
              <a:ext cx="0" cy="5044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>
              <a:extLst>
                <a:ext uri="{FF2B5EF4-FFF2-40B4-BE49-F238E27FC236}">
                  <a16:creationId xmlns:a16="http://schemas.microsoft.com/office/drawing/2014/main" id="{AADEF262-ECB1-4ED6-A68B-1DD5C2F805BB}"/>
                </a:ext>
              </a:extLst>
            </p:cNvPr>
            <p:cNvCxnSpPr>
              <a:cxnSpLocks/>
            </p:cNvCxnSpPr>
            <p:nvPr/>
          </p:nvCxnSpPr>
          <p:spPr>
            <a:xfrm>
              <a:off x="192876" y="5265681"/>
              <a:ext cx="4939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733C8BF-BC3C-40FF-953E-A8B30A2A8A13}"/>
              </a:ext>
            </a:extLst>
          </p:cNvPr>
          <p:cNvSpPr txBox="1"/>
          <p:nvPr/>
        </p:nvSpPr>
        <p:spPr>
          <a:xfrm>
            <a:off x="2439407" y="402830"/>
            <a:ext cx="2109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 </a:t>
            </a:r>
            <a:r>
              <a:rPr lang="it-IT" dirty="0" err="1"/>
              <a:t>cells</a:t>
            </a:r>
            <a:r>
              <a:rPr lang="it-IT" dirty="0"/>
              <a:t> CD4+ markers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D8DDBD1-7197-4199-92B4-FE5A9EB6F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856" y="5022756"/>
            <a:ext cx="757437" cy="131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48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o 21">
            <a:extLst>
              <a:ext uri="{FF2B5EF4-FFF2-40B4-BE49-F238E27FC236}">
                <a16:creationId xmlns:a16="http://schemas.microsoft.com/office/drawing/2014/main" id="{17AE4DD4-9BE6-F54C-883F-7F3CBF8273F0}"/>
              </a:ext>
            </a:extLst>
          </p:cNvPr>
          <p:cNvGrpSpPr>
            <a:grpSpLocks noChangeAspect="1"/>
          </p:cNvGrpSpPr>
          <p:nvPr/>
        </p:nvGrpSpPr>
        <p:grpSpPr>
          <a:xfrm>
            <a:off x="5937953" y="8715312"/>
            <a:ext cx="89587" cy="244712"/>
            <a:chOff x="8054844" y="9351825"/>
            <a:chExt cx="186230" cy="508695"/>
          </a:xfrm>
        </p:grpSpPr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83060D84-71F5-8C4A-A6EE-4B02A0BB74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66903" y="9686350"/>
              <a:ext cx="174171" cy="17417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/>
            </a:p>
          </p:txBody>
        </p:sp>
        <p:sp>
          <p:nvSpPr>
            <p:cNvPr id="21" name="Ovale 20">
              <a:extLst>
                <a:ext uri="{FF2B5EF4-FFF2-40B4-BE49-F238E27FC236}">
                  <a16:creationId xmlns:a16="http://schemas.microsoft.com/office/drawing/2014/main" id="{57AEF01F-2316-D64E-B555-F17C7C574D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54844" y="9351825"/>
              <a:ext cx="174171" cy="174170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/>
            </a:p>
          </p:txBody>
        </p:sp>
      </p:grp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B113E11-D2DD-2F4A-891A-BDBA4949B7DC}"/>
              </a:ext>
            </a:extLst>
          </p:cNvPr>
          <p:cNvSpPr txBox="1"/>
          <p:nvPr/>
        </p:nvSpPr>
        <p:spPr>
          <a:xfrm>
            <a:off x="5989732" y="8614988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R</a:t>
            </a:r>
            <a:endParaRPr lang="it-IT" sz="1200" dirty="0"/>
          </a:p>
          <a:p>
            <a:r>
              <a:rPr lang="it-IT" sz="1200" dirty="0"/>
              <a:t>NR</a:t>
            </a:r>
          </a:p>
        </p:txBody>
      </p:sp>
      <p:graphicFrame>
        <p:nvGraphicFramePr>
          <p:cNvPr id="89" name="Oggetto 88">
            <a:extLst>
              <a:ext uri="{FF2B5EF4-FFF2-40B4-BE49-F238E27FC236}">
                <a16:creationId xmlns:a16="http://schemas.microsoft.com/office/drawing/2014/main" id="{3D75B0DD-0F6A-7242-B981-C5154D3909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760037"/>
              </p:ext>
            </p:extLst>
          </p:nvPr>
        </p:nvGraphicFramePr>
        <p:xfrm>
          <a:off x="2205762" y="539403"/>
          <a:ext cx="1431935" cy="100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9" name="Prism 8" r:id="rId4" imgW="3294302" imgH="2272078" progId="Prism8.Document">
                  <p:embed/>
                </p:oleObj>
              </mc:Choice>
              <mc:Fallback>
                <p:oleObj name="Prism 8" r:id="rId4" imgW="3294302" imgH="2272078" progId="Prism8.Document">
                  <p:embed/>
                  <p:pic>
                    <p:nvPicPr>
                      <p:cNvPr id="89" name="Oggetto 88">
                        <a:extLst>
                          <a:ext uri="{FF2B5EF4-FFF2-40B4-BE49-F238E27FC236}">
                            <a16:creationId xmlns:a16="http://schemas.microsoft.com/office/drawing/2014/main" id="{3D75B0DD-0F6A-7242-B981-C5154D3909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5762" y="539403"/>
                        <a:ext cx="1431935" cy="1005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ggetto 89">
            <a:extLst>
              <a:ext uri="{FF2B5EF4-FFF2-40B4-BE49-F238E27FC236}">
                <a16:creationId xmlns:a16="http://schemas.microsoft.com/office/drawing/2014/main" id="{CBD65E85-1C26-7F42-AD96-B3D2710FA7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50095"/>
              </p:ext>
            </p:extLst>
          </p:nvPr>
        </p:nvGraphicFramePr>
        <p:xfrm>
          <a:off x="4033164" y="584882"/>
          <a:ext cx="1498635" cy="93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0" name="Prism 8" r:id="rId6" imgW="3294302" imgH="2272078" progId="Prism8.Document">
                  <p:embed/>
                </p:oleObj>
              </mc:Choice>
              <mc:Fallback>
                <p:oleObj name="Prism 8" r:id="rId6" imgW="3294302" imgH="2272078" progId="Prism8.Document">
                  <p:embed/>
                  <p:pic>
                    <p:nvPicPr>
                      <p:cNvPr id="90" name="Oggetto 89">
                        <a:extLst>
                          <a:ext uri="{FF2B5EF4-FFF2-40B4-BE49-F238E27FC236}">
                            <a16:creationId xmlns:a16="http://schemas.microsoft.com/office/drawing/2014/main" id="{CBD65E85-1C26-7F42-AD96-B3D2710FA7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3164" y="584882"/>
                        <a:ext cx="1498635" cy="937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ggetto 90">
            <a:extLst>
              <a:ext uri="{FF2B5EF4-FFF2-40B4-BE49-F238E27FC236}">
                <a16:creationId xmlns:a16="http://schemas.microsoft.com/office/drawing/2014/main" id="{2E7435A2-812D-A841-9A82-49F1F0489D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005520"/>
              </p:ext>
            </p:extLst>
          </p:nvPr>
        </p:nvGraphicFramePr>
        <p:xfrm>
          <a:off x="399541" y="2221461"/>
          <a:ext cx="1399216" cy="954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1" name="Prism 8" r:id="rId8" imgW="3294302" imgH="2272078" progId="Prism8.Document">
                  <p:embed/>
                </p:oleObj>
              </mc:Choice>
              <mc:Fallback>
                <p:oleObj name="Prism 8" r:id="rId8" imgW="3294302" imgH="2272078" progId="Prism8.Document">
                  <p:embed/>
                  <p:pic>
                    <p:nvPicPr>
                      <p:cNvPr id="91" name="Oggetto 90">
                        <a:extLst>
                          <a:ext uri="{FF2B5EF4-FFF2-40B4-BE49-F238E27FC236}">
                            <a16:creationId xmlns:a16="http://schemas.microsoft.com/office/drawing/2014/main" id="{2E7435A2-812D-A841-9A82-49F1F0489D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99541" y="2221461"/>
                        <a:ext cx="1399216" cy="9542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ggetto 91">
            <a:extLst>
              <a:ext uri="{FF2B5EF4-FFF2-40B4-BE49-F238E27FC236}">
                <a16:creationId xmlns:a16="http://schemas.microsoft.com/office/drawing/2014/main" id="{FAE4787B-81EF-1F46-863A-CEF20A210B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3587150"/>
              </p:ext>
            </p:extLst>
          </p:nvPr>
        </p:nvGraphicFramePr>
        <p:xfrm>
          <a:off x="4057527" y="2096830"/>
          <a:ext cx="1565288" cy="1082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2" name="Prism 8" r:id="rId10" imgW="3466720" imgH="2636359" progId="Prism8.Document">
                  <p:embed/>
                </p:oleObj>
              </mc:Choice>
              <mc:Fallback>
                <p:oleObj name="Prism 8" r:id="rId10" imgW="3466720" imgH="2636359" progId="Prism8.Document">
                  <p:embed/>
                  <p:pic>
                    <p:nvPicPr>
                      <p:cNvPr id="92" name="Oggetto 91">
                        <a:extLst>
                          <a:ext uri="{FF2B5EF4-FFF2-40B4-BE49-F238E27FC236}">
                            <a16:creationId xmlns:a16="http://schemas.microsoft.com/office/drawing/2014/main" id="{FAE4787B-81EF-1F46-863A-CEF20A210B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57527" y="2096830"/>
                        <a:ext cx="1565288" cy="10821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ggetto 92">
            <a:extLst>
              <a:ext uri="{FF2B5EF4-FFF2-40B4-BE49-F238E27FC236}">
                <a16:creationId xmlns:a16="http://schemas.microsoft.com/office/drawing/2014/main" id="{1A76C31A-60A6-DF4E-AC51-1B0C63A796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9988142"/>
              </p:ext>
            </p:extLst>
          </p:nvPr>
        </p:nvGraphicFramePr>
        <p:xfrm>
          <a:off x="374356" y="3924768"/>
          <a:ext cx="1461448" cy="1114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3" name="Prism 8" r:id="rId12" imgW="3152840" imgH="2599643" progId="Prism8.Document">
                  <p:embed/>
                </p:oleObj>
              </mc:Choice>
              <mc:Fallback>
                <p:oleObj name="Prism 8" r:id="rId12" imgW="3152840" imgH="2599643" progId="Prism8.Document">
                  <p:embed/>
                  <p:pic>
                    <p:nvPicPr>
                      <p:cNvPr id="93" name="Oggetto 92">
                        <a:extLst>
                          <a:ext uri="{FF2B5EF4-FFF2-40B4-BE49-F238E27FC236}">
                            <a16:creationId xmlns:a16="http://schemas.microsoft.com/office/drawing/2014/main" id="{1A76C31A-60A6-DF4E-AC51-1B0C63A796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74356" y="3924768"/>
                        <a:ext cx="1461448" cy="11143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" name="Oggetto 93">
            <a:extLst>
              <a:ext uri="{FF2B5EF4-FFF2-40B4-BE49-F238E27FC236}">
                <a16:creationId xmlns:a16="http://schemas.microsoft.com/office/drawing/2014/main" id="{92C2A175-2955-4548-AA06-CCED534182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8803677"/>
              </p:ext>
            </p:extLst>
          </p:nvPr>
        </p:nvGraphicFramePr>
        <p:xfrm>
          <a:off x="2228208" y="3948922"/>
          <a:ext cx="1425479" cy="1048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4" name="Prism 8" r:id="rId14" imgW="3125483" imgH="2400224" progId="Prism8.Document">
                  <p:embed/>
                </p:oleObj>
              </mc:Choice>
              <mc:Fallback>
                <p:oleObj name="Prism 8" r:id="rId14" imgW="3125483" imgH="2400224" progId="Prism8.Document">
                  <p:embed/>
                  <p:pic>
                    <p:nvPicPr>
                      <p:cNvPr id="94" name="Oggetto 93">
                        <a:extLst>
                          <a:ext uri="{FF2B5EF4-FFF2-40B4-BE49-F238E27FC236}">
                            <a16:creationId xmlns:a16="http://schemas.microsoft.com/office/drawing/2014/main" id="{92C2A175-2955-4548-AA06-CCED534182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28208" y="3948922"/>
                        <a:ext cx="1425479" cy="10486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Oggetto 94">
            <a:extLst>
              <a:ext uri="{FF2B5EF4-FFF2-40B4-BE49-F238E27FC236}">
                <a16:creationId xmlns:a16="http://schemas.microsoft.com/office/drawing/2014/main" id="{F640C777-31AE-CD47-A994-E839869D1D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8411345"/>
              </p:ext>
            </p:extLst>
          </p:nvPr>
        </p:nvGraphicFramePr>
        <p:xfrm>
          <a:off x="4080847" y="3989820"/>
          <a:ext cx="1453464" cy="949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" name="Prism 8" r:id="rId16" imgW="3294302" imgH="2272078" progId="Prism8.Document">
                  <p:embed/>
                </p:oleObj>
              </mc:Choice>
              <mc:Fallback>
                <p:oleObj name="Prism 8" r:id="rId16" imgW="3294302" imgH="2272078" progId="Prism8.Document">
                  <p:embed/>
                  <p:pic>
                    <p:nvPicPr>
                      <p:cNvPr id="95" name="Oggetto 94">
                        <a:extLst>
                          <a:ext uri="{FF2B5EF4-FFF2-40B4-BE49-F238E27FC236}">
                            <a16:creationId xmlns:a16="http://schemas.microsoft.com/office/drawing/2014/main" id="{F640C777-31AE-CD47-A994-E839869D1D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080847" y="3989820"/>
                        <a:ext cx="1453464" cy="9490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ggetto 95">
            <a:extLst>
              <a:ext uri="{FF2B5EF4-FFF2-40B4-BE49-F238E27FC236}">
                <a16:creationId xmlns:a16="http://schemas.microsoft.com/office/drawing/2014/main" id="{ACE98F9B-E25C-654F-BD57-78444B6290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961707"/>
              </p:ext>
            </p:extLst>
          </p:nvPr>
        </p:nvGraphicFramePr>
        <p:xfrm>
          <a:off x="348817" y="5686792"/>
          <a:ext cx="1441099" cy="1168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6" name="Prism 8" r:id="rId18" imgW="3294302" imgH="2765945" progId="Prism8.Document">
                  <p:embed/>
                </p:oleObj>
              </mc:Choice>
              <mc:Fallback>
                <p:oleObj name="Prism 8" r:id="rId18" imgW="3294302" imgH="2765945" progId="Prism8.Document">
                  <p:embed/>
                  <p:pic>
                    <p:nvPicPr>
                      <p:cNvPr id="96" name="Oggetto 95">
                        <a:extLst>
                          <a:ext uri="{FF2B5EF4-FFF2-40B4-BE49-F238E27FC236}">
                            <a16:creationId xmlns:a16="http://schemas.microsoft.com/office/drawing/2014/main" id="{ACE98F9B-E25C-654F-BD57-78444B6290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48817" y="5686792"/>
                        <a:ext cx="1441099" cy="11687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" name="Oggetto 96">
            <a:extLst>
              <a:ext uri="{FF2B5EF4-FFF2-40B4-BE49-F238E27FC236}">
                <a16:creationId xmlns:a16="http://schemas.microsoft.com/office/drawing/2014/main" id="{1A911EE6-B488-CD41-A487-168B4CB791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0399080"/>
              </p:ext>
            </p:extLst>
          </p:nvPr>
        </p:nvGraphicFramePr>
        <p:xfrm>
          <a:off x="399541" y="551660"/>
          <a:ext cx="1470033" cy="996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7" name="Prism 8" r:id="rId20" imgW="3350814" imgH="2272078" progId="Prism8.Document">
                  <p:embed/>
                </p:oleObj>
              </mc:Choice>
              <mc:Fallback>
                <p:oleObj name="Prism 8" r:id="rId20" imgW="3350814" imgH="2272078" progId="Prism8.Document">
                  <p:embed/>
                  <p:pic>
                    <p:nvPicPr>
                      <p:cNvPr id="97" name="Oggetto 96">
                        <a:extLst>
                          <a:ext uri="{FF2B5EF4-FFF2-40B4-BE49-F238E27FC236}">
                            <a16:creationId xmlns:a16="http://schemas.microsoft.com/office/drawing/2014/main" id="{1A911EE6-B488-CD41-A487-168B4CB791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99541" y="551660"/>
                        <a:ext cx="1470033" cy="9963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1ACF741E-1333-6941-840B-7F29DC991FA8}"/>
              </a:ext>
            </a:extLst>
          </p:cNvPr>
          <p:cNvSpPr txBox="1"/>
          <p:nvPr/>
        </p:nvSpPr>
        <p:spPr>
          <a:xfrm rot="16200000">
            <a:off x="1454986" y="1032298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CasellaDiTesto 111">
            <a:extLst>
              <a:ext uri="{FF2B5EF4-FFF2-40B4-BE49-F238E27FC236}">
                <a16:creationId xmlns:a16="http://schemas.microsoft.com/office/drawing/2014/main" id="{F96F73E1-3DE2-4E45-88BC-25AE9FFFF94E}"/>
              </a:ext>
            </a:extLst>
          </p:cNvPr>
          <p:cNvSpPr txBox="1"/>
          <p:nvPr/>
        </p:nvSpPr>
        <p:spPr>
          <a:xfrm rot="16200000">
            <a:off x="-366608" y="2657443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CasellaDiTesto 112">
            <a:extLst>
              <a:ext uri="{FF2B5EF4-FFF2-40B4-BE49-F238E27FC236}">
                <a16:creationId xmlns:a16="http://schemas.microsoft.com/office/drawing/2014/main" id="{3CD335B9-79EA-9B4C-8849-68CE6E85F1E0}"/>
              </a:ext>
            </a:extLst>
          </p:cNvPr>
          <p:cNvSpPr txBox="1"/>
          <p:nvPr/>
        </p:nvSpPr>
        <p:spPr>
          <a:xfrm rot="16200000">
            <a:off x="-402674" y="4468968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CasellaDiTesto 114">
            <a:extLst>
              <a:ext uri="{FF2B5EF4-FFF2-40B4-BE49-F238E27FC236}">
                <a16:creationId xmlns:a16="http://schemas.microsoft.com/office/drawing/2014/main" id="{3AD64A55-CBC2-F145-9678-23AAE7E503E0}"/>
              </a:ext>
            </a:extLst>
          </p:cNvPr>
          <p:cNvSpPr txBox="1"/>
          <p:nvPr/>
        </p:nvSpPr>
        <p:spPr>
          <a:xfrm rot="16200000">
            <a:off x="3285291" y="1037064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6" name="CasellaDiTesto 115">
            <a:extLst>
              <a:ext uri="{FF2B5EF4-FFF2-40B4-BE49-F238E27FC236}">
                <a16:creationId xmlns:a16="http://schemas.microsoft.com/office/drawing/2014/main" id="{8314C117-BB63-A74D-B017-F6053E4A873C}"/>
              </a:ext>
            </a:extLst>
          </p:cNvPr>
          <p:cNvSpPr txBox="1"/>
          <p:nvPr/>
        </p:nvSpPr>
        <p:spPr>
          <a:xfrm rot="16200000">
            <a:off x="-337675" y="1002095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CasellaDiTesto 116">
            <a:extLst>
              <a:ext uri="{FF2B5EF4-FFF2-40B4-BE49-F238E27FC236}">
                <a16:creationId xmlns:a16="http://schemas.microsoft.com/office/drawing/2014/main" id="{4F1927E5-118E-4A44-AB2E-137786E580EA}"/>
              </a:ext>
            </a:extLst>
          </p:cNvPr>
          <p:cNvSpPr txBox="1"/>
          <p:nvPr/>
        </p:nvSpPr>
        <p:spPr>
          <a:xfrm rot="16200000">
            <a:off x="1434246" y="4437942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8" name="CasellaDiTesto 117">
            <a:extLst>
              <a:ext uri="{FF2B5EF4-FFF2-40B4-BE49-F238E27FC236}">
                <a16:creationId xmlns:a16="http://schemas.microsoft.com/office/drawing/2014/main" id="{79CE77F5-70AC-6F4E-A45D-C9ED6F856CB7}"/>
              </a:ext>
            </a:extLst>
          </p:cNvPr>
          <p:cNvSpPr txBox="1"/>
          <p:nvPr/>
        </p:nvSpPr>
        <p:spPr>
          <a:xfrm rot="16200000">
            <a:off x="3291724" y="2667089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CasellaDiTesto 118">
            <a:extLst>
              <a:ext uri="{FF2B5EF4-FFF2-40B4-BE49-F238E27FC236}">
                <a16:creationId xmlns:a16="http://schemas.microsoft.com/office/drawing/2014/main" id="{30B03155-5D38-0A40-8327-CF1EC275060D}"/>
              </a:ext>
            </a:extLst>
          </p:cNvPr>
          <p:cNvSpPr txBox="1"/>
          <p:nvPr/>
        </p:nvSpPr>
        <p:spPr>
          <a:xfrm rot="16200000">
            <a:off x="-422601" y="6300405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CasellaDiTesto 120">
            <a:extLst>
              <a:ext uri="{FF2B5EF4-FFF2-40B4-BE49-F238E27FC236}">
                <a16:creationId xmlns:a16="http://schemas.microsoft.com/office/drawing/2014/main" id="{7F754FD5-453F-634E-93AB-BA33252D005A}"/>
              </a:ext>
            </a:extLst>
          </p:cNvPr>
          <p:cNvSpPr txBox="1"/>
          <p:nvPr/>
        </p:nvSpPr>
        <p:spPr>
          <a:xfrm rot="16200000">
            <a:off x="1782245" y="2552926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graphicFrame>
        <p:nvGraphicFramePr>
          <p:cNvPr id="146" name="Oggetto 145">
            <a:extLst>
              <a:ext uri="{FF2B5EF4-FFF2-40B4-BE49-F238E27FC236}">
                <a16:creationId xmlns:a16="http://schemas.microsoft.com/office/drawing/2014/main" id="{AE50F413-BCE1-1341-A716-AF93B464E5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8843576"/>
              </p:ext>
            </p:extLst>
          </p:nvPr>
        </p:nvGraphicFramePr>
        <p:xfrm>
          <a:off x="2232751" y="2206804"/>
          <a:ext cx="1347665" cy="965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8" name="Prism 8" r:id="rId22" imgW="3125483" imgH="2272078" progId="Prism8.Document">
                  <p:embed/>
                </p:oleObj>
              </mc:Choice>
              <mc:Fallback>
                <p:oleObj name="Prism 8" r:id="rId22" imgW="3125483" imgH="2272078" progId="Prism8.Document">
                  <p:embed/>
                  <p:pic>
                    <p:nvPicPr>
                      <p:cNvPr id="146" name="Oggetto 145">
                        <a:extLst>
                          <a:ext uri="{FF2B5EF4-FFF2-40B4-BE49-F238E27FC236}">
                            <a16:creationId xmlns:a16="http://schemas.microsoft.com/office/drawing/2014/main" id="{AE50F413-BCE1-1341-A716-AF93B464E5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232751" y="2206804"/>
                        <a:ext cx="1347665" cy="9658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2" name="Gruppo 151">
            <a:extLst>
              <a:ext uri="{FF2B5EF4-FFF2-40B4-BE49-F238E27FC236}">
                <a16:creationId xmlns:a16="http://schemas.microsoft.com/office/drawing/2014/main" id="{5B4A8858-1C96-294F-8EDD-6238CC77ACB0}"/>
              </a:ext>
            </a:extLst>
          </p:cNvPr>
          <p:cNvGrpSpPr>
            <a:grpSpLocks noChangeAspect="1"/>
          </p:cNvGrpSpPr>
          <p:nvPr/>
        </p:nvGrpSpPr>
        <p:grpSpPr>
          <a:xfrm>
            <a:off x="5937953" y="8715312"/>
            <a:ext cx="89587" cy="244712"/>
            <a:chOff x="8054844" y="9351825"/>
            <a:chExt cx="186230" cy="508695"/>
          </a:xfrm>
        </p:grpSpPr>
        <p:sp>
          <p:nvSpPr>
            <p:cNvPr id="160" name="Rettangolo 159">
              <a:extLst>
                <a:ext uri="{FF2B5EF4-FFF2-40B4-BE49-F238E27FC236}">
                  <a16:creationId xmlns:a16="http://schemas.microsoft.com/office/drawing/2014/main" id="{54DD270F-69B1-704E-8255-7E404C5B87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66903" y="9686350"/>
              <a:ext cx="174171" cy="17417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/>
            </a:p>
          </p:txBody>
        </p:sp>
        <p:sp>
          <p:nvSpPr>
            <p:cNvPr id="161" name="Ovale 160">
              <a:extLst>
                <a:ext uri="{FF2B5EF4-FFF2-40B4-BE49-F238E27FC236}">
                  <a16:creationId xmlns:a16="http://schemas.microsoft.com/office/drawing/2014/main" id="{FC5BFA95-D2DF-A749-B7F3-E5BA6CFAFC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54844" y="9351825"/>
              <a:ext cx="174171" cy="174170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/>
            </a:p>
          </p:txBody>
        </p:sp>
      </p:grpSp>
      <p:sp>
        <p:nvSpPr>
          <p:cNvPr id="153" name="CasellaDiTesto 152">
            <a:extLst>
              <a:ext uri="{FF2B5EF4-FFF2-40B4-BE49-F238E27FC236}">
                <a16:creationId xmlns:a16="http://schemas.microsoft.com/office/drawing/2014/main" id="{3F3D90C2-E122-084E-A4EE-038768DA7199}"/>
              </a:ext>
            </a:extLst>
          </p:cNvPr>
          <p:cNvSpPr txBox="1"/>
          <p:nvPr/>
        </p:nvSpPr>
        <p:spPr>
          <a:xfrm>
            <a:off x="5989732" y="8614988"/>
            <a:ext cx="367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/>
              <a:t>R</a:t>
            </a:r>
            <a:endParaRPr lang="it-IT" sz="1200" dirty="0"/>
          </a:p>
          <a:p>
            <a:r>
              <a:rPr lang="it-IT" sz="1200" dirty="0"/>
              <a:t>NR</a:t>
            </a:r>
          </a:p>
        </p:txBody>
      </p: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A89BA2C1-0AFB-4247-B58E-0E9CF708C1FA}"/>
              </a:ext>
            </a:extLst>
          </p:cNvPr>
          <p:cNvSpPr txBox="1"/>
          <p:nvPr/>
        </p:nvSpPr>
        <p:spPr>
          <a:xfrm rot="16200000">
            <a:off x="3353835" y="4419761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CasellaDiTesto 125">
            <a:extLst>
              <a:ext uri="{FF2B5EF4-FFF2-40B4-BE49-F238E27FC236}">
                <a16:creationId xmlns:a16="http://schemas.microsoft.com/office/drawing/2014/main" id="{448A2FD7-1EB7-A441-BA96-B3DABF5BD0B4}"/>
              </a:ext>
            </a:extLst>
          </p:cNvPr>
          <p:cNvSpPr txBox="1"/>
          <p:nvPr/>
        </p:nvSpPr>
        <p:spPr>
          <a:xfrm>
            <a:off x="693726" y="151415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T0</a:t>
            </a:r>
          </a:p>
        </p:txBody>
      </p:sp>
      <p:sp>
        <p:nvSpPr>
          <p:cNvPr id="127" name="CasellaDiTesto 126">
            <a:extLst>
              <a:ext uri="{FF2B5EF4-FFF2-40B4-BE49-F238E27FC236}">
                <a16:creationId xmlns:a16="http://schemas.microsoft.com/office/drawing/2014/main" id="{0183020D-760D-5B4C-894B-2CA883EF00DD}"/>
              </a:ext>
            </a:extLst>
          </p:cNvPr>
          <p:cNvSpPr txBox="1"/>
          <p:nvPr/>
        </p:nvSpPr>
        <p:spPr>
          <a:xfrm>
            <a:off x="1110959" y="1514657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128" name="CasellaDiTesto 127">
            <a:extLst>
              <a:ext uri="{FF2B5EF4-FFF2-40B4-BE49-F238E27FC236}">
                <a16:creationId xmlns:a16="http://schemas.microsoft.com/office/drawing/2014/main" id="{DD4ECB9E-93B6-DD40-83C9-05DCF44B7D30}"/>
              </a:ext>
            </a:extLst>
          </p:cNvPr>
          <p:cNvSpPr txBox="1"/>
          <p:nvPr/>
        </p:nvSpPr>
        <p:spPr>
          <a:xfrm>
            <a:off x="1473028" y="151415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132" name="CasellaDiTesto 131">
            <a:extLst>
              <a:ext uri="{FF2B5EF4-FFF2-40B4-BE49-F238E27FC236}">
                <a16:creationId xmlns:a16="http://schemas.microsoft.com/office/drawing/2014/main" id="{0A9D14E7-D597-EE48-936E-C33F08BE182E}"/>
              </a:ext>
            </a:extLst>
          </p:cNvPr>
          <p:cNvSpPr txBox="1"/>
          <p:nvPr/>
        </p:nvSpPr>
        <p:spPr>
          <a:xfrm>
            <a:off x="311900" y="118865"/>
            <a:ext cx="1787654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Naive</a:t>
            </a:r>
          </a:p>
        </p:txBody>
      </p:sp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73069EE9-2D6A-E145-9682-AA2640B205AF}"/>
              </a:ext>
            </a:extLst>
          </p:cNvPr>
          <p:cNvSpPr txBox="1"/>
          <p:nvPr/>
        </p:nvSpPr>
        <p:spPr>
          <a:xfrm>
            <a:off x="2169993" y="125632"/>
            <a:ext cx="1576620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Naïve CD38+</a:t>
            </a:r>
          </a:p>
        </p:txBody>
      </p:sp>
      <p:sp>
        <p:nvSpPr>
          <p:cNvPr id="134" name="CasellaDiTesto 133">
            <a:extLst>
              <a:ext uri="{FF2B5EF4-FFF2-40B4-BE49-F238E27FC236}">
                <a16:creationId xmlns:a16="http://schemas.microsoft.com/office/drawing/2014/main" id="{695CFF65-B52B-4B46-A8C1-5BDC9D4BAECB}"/>
              </a:ext>
            </a:extLst>
          </p:cNvPr>
          <p:cNvSpPr txBox="1"/>
          <p:nvPr/>
        </p:nvSpPr>
        <p:spPr>
          <a:xfrm>
            <a:off x="3930804" y="125632"/>
            <a:ext cx="1576620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Naïve Treg</a:t>
            </a:r>
          </a:p>
        </p:txBody>
      </p:sp>
      <p:sp>
        <p:nvSpPr>
          <p:cNvPr id="135" name="CasellaDiTesto 134">
            <a:extLst>
              <a:ext uri="{FF2B5EF4-FFF2-40B4-BE49-F238E27FC236}">
                <a16:creationId xmlns:a16="http://schemas.microsoft.com/office/drawing/2014/main" id="{70FB001B-9B68-1545-93D0-900638FC0484}"/>
              </a:ext>
            </a:extLst>
          </p:cNvPr>
          <p:cNvSpPr txBox="1"/>
          <p:nvPr/>
        </p:nvSpPr>
        <p:spPr>
          <a:xfrm>
            <a:off x="2424135" y="148375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T0</a:t>
            </a:r>
          </a:p>
        </p:txBody>
      </p:sp>
      <p:sp>
        <p:nvSpPr>
          <p:cNvPr id="136" name="CasellaDiTesto 135">
            <a:extLst>
              <a:ext uri="{FF2B5EF4-FFF2-40B4-BE49-F238E27FC236}">
                <a16:creationId xmlns:a16="http://schemas.microsoft.com/office/drawing/2014/main" id="{B64B2ED6-1684-1A4F-962D-994343591DBD}"/>
              </a:ext>
            </a:extLst>
          </p:cNvPr>
          <p:cNvSpPr txBox="1"/>
          <p:nvPr/>
        </p:nvSpPr>
        <p:spPr>
          <a:xfrm>
            <a:off x="2848512" y="148426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T2</a:t>
            </a:r>
          </a:p>
        </p:txBody>
      </p:sp>
      <p:sp>
        <p:nvSpPr>
          <p:cNvPr id="137" name="CasellaDiTesto 136">
            <a:extLst>
              <a:ext uri="{FF2B5EF4-FFF2-40B4-BE49-F238E27FC236}">
                <a16:creationId xmlns:a16="http://schemas.microsoft.com/office/drawing/2014/main" id="{6C757191-57DD-C047-BE5D-08623A41B184}"/>
              </a:ext>
            </a:extLst>
          </p:cNvPr>
          <p:cNvSpPr txBox="1"/>
          <p:nvPr/>
        </p:nvSpPr>
        <p:spPr>
          <a:xfrm>
            <a:off x="3239157" y="148375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T7</a:t>
            </a:r>
          </a:p>
        </p:txBody>
      </p:sp>
      <p:sp>
        <p:nvSpPr>
          <p:cNvPr id="151" name="CasellaDiTesto 150">
            <a:extLst>
              <a:ext uri="{FF2B5EF4-FFF2-40B4-BE49-F238E27FC236}">
                <a16:creationId xmlns:a16="http://schemas.microsoft.com/office/drawing/2014/main" id="{729501FC-02DB-5A4F-A6F5-B99F77B33671}"/>
              </a:ext>
            </a:extLst>
          </p:cNvPr>
          <p:cNvSpPr txBox="1"/>
          <p:nvPr/>
        </p:nvSpPr>
        <p:spPr>
          <a:xfrm>
            <a:off x="4262889" y="146336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T0</a:t>
            </a:r>
          </a:p>
        </p:txBody>
      </p:sp>
      <p:sp>
        <p:nvSpPr>
          <p:cNvPr id="162" name="CasellaDiTesto 161">
            <a:extLst>
              <a:ext uri="{FF2B5EF4-FFF2-40B4-BE49-F238E27FC236}">
                <a16:creationId xmlns:a16="http://schemas.microsoft.com/office/drawing/2014/main" id="{A57A2C50-3024-CB44-AEAF-D45BE0C69E2F}"/>
              </a:ext>
            </a:extLst>
          </p:cNvPr>
          <p:cNvSpPr txBox="1"/>
          <p:nvPr/>
        </p:nvSpPr>
        <p:spPr>
          <a:xfrm>
            <a:off x="4680122" y="146386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163" name="CasellaDiTesto 162">
            <a:extLst>
              <a:ext uri="{FF2B5EF4-FFF2-40B4-BE49-F238E27FC236}">
                <a16:creationId xmlns:a16="http://schemas.microsoft.com/office/drawing/2014/main" id="{751C4338-16B8-724F-B49E-C5395ADB7F8A}"/>
              </a:ext>
            </a:extLst>
          </p:cNvPr>
          <p:cNvSpPr txBox="1"/>
          <p:nvPr/>
        </p:nvSpPr>
        <p:spPr>
          <a:xfrm>
            <a:off x="5042191" y="146336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167" name="CasellaDiTesto 166">
            <a:extLst>
              <a:ext uri="{FF2B5EF4-FFF2-40B4-BE49-F238E27FC236}">
                <a16:creationId xmlns:a16="http://schemas.microsoft.com/office/drawing/2014/main" id="{1B14961A-7712-9E45-B005-B1F7A2895AE2}"/>
              </a:ext>
            </a:extLst>
          </p:cNvPr>
          <p:cNvSpPr txBox="1"/>
          <p:nvPr/>
        </p:nvSpPr>
        <p:spPr>
          <a:xfrm>
            <a:off x="209813" y="1861414"/>
            <a:ext cx="3121821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TSCM</a:t>
            </a:r>
          </a:p>
        </p:txBody>
      </p:sp>
      <p:sp>
        <p:nvSpPr>
          <p:cNvPr id="168" name="CasellaDiTesto 167">
            <a:extLst>
              <a:ext uri="{FF2B5EF4-FFF2-40B4-BE49-F238E27FC236}">
                <a16:creationId xmlns:a16="http://schemas.microsoft.com/office/drawing/2014/main" id="{10A534E3-5491-1D48-A623-905F4AA4218A}"/>
              </a:ext>
            </a:extLst>
          </p:cNvPr>
          <p:cNvSpPr txBox="1"/>
          <p:nvPr/>
        </p:nvSpPr>
        <p:spPr>
          <a:xfrm>
            <a:off x="3857564" y="1834938"/>
            <a:ext cx="1761125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</a:p>
        </p:txBody>
      </p:sp>
      <p:sp>
        <p:nvSpPr>
          <p:cNvPr id="169" name="CasellaDiTesto 168">
            <a:extLst>
              <a:ext uri="{FF2B5EF4-FFF2-40B4-BE49-F238E27FC236}">
                <a16:creationId xmlns:a16="http://schemas.microsoft.com/office/drawing/2014/main" id="{D3975CCC-A63D-8C43-821E-7343FBBC30C3}"/>
              </a:ext>
            </a:extLst>
          </p:cNvPr>
          <p:cNvSpPr txBox="1"/>
          <p:nvPr/>
        </p:nvSpPr>
        <p:spPr>
          <a:xfrm>
            <a:off x="583793" y="312882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T0</a:t>
            </a:r>
          </a:p>
        </p:txBody>
      </p:sp>
      <p:sp>
        <p:nvSpPr>
          <p:cNvPr id="170" name="CasellaDiTesto 169">
            <a:extLst>
              <a:ext uri="{FF2B5EF4-FFF2-40B4-BE49-F238E27FC236}">
                <a16:creationId xmlns:a16="http://schemas.microsoft.com/office/drawing/2014/main" id="{86E759B6-90A3-3544-904A-6060589E33A2}"/>
              </a:ext>
            </a:extLst>
          </p:cNvPr>
          <p:cNvSpPr txBox="1"/>
          <p:nvPr/>
        </p:nvSpPr>
        <p:spPr>
          <a:xfrm>
            <a:off x="1008170" y="312932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T2</a:t>
            </a:r>
          </a:p>
        </p:txBody>
      </p:sp>
      <p:sp>
        <p:nvSpPr>
          <p:cNvPr id="171" name="CasellaDiTesto 170">
            <a:extLst>
              <a:ext uri="{FF2B5EF4-FFF2-40B4-BE49-F238E27FC236}">
                <a16:creationId xmlns:a16="http://schemas.microsoft.com/office/drawing/2014/main" id="{221EAE78-0247-7B4F-AB74-8AA20CCE8672}"/>
              </a:ext>
            </a:extLst>
          </p:cNvPr>
          <p:cNvSpPr txBox="1"/>
          <p:nvPr/>
        </p:nvSpPr>
        <p:spPr>
          <a:xfrm>
            <a:off x="1398815" y="312882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T7</a:t>
            </a:r>
          </a:p>
        </p:txBody>
      </p:sp>
      <p:sp>
        <p:nvSpPr>
          <p:cNvPr id="172" name="CasellaDiTesto 171">
            <a:extLst>
              <a:ext uri="{FF2B5EF4-FFF2-40B4-BE49-F238E27FC236}">
                <a16:creationId xmlns:a16="http://schemas.microsoft.com/office/drawing/2014/main" id="{D32824E5-21F7-6342-BFDB-624D8354336F}"/>
              </a:ext>
            </a:extLst>
          </p:cNvPr>
          <p:cNvSpPr txBox="1"/>
          <p:nvPr/>
        </p:nvSpPr>
        <p:spPr>
          <a:xfrm>
            <a:off x="2406392" y="313108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T0</a:t>
            </a:r>
          </a:p>
        </p:txBody>
      </p:sp>
      <p:sp>
        <p:nvSpPr>
          <p:cNvPr id="173" name="CasellaDiTesto 172">
            <a:extLst>
              <a:ext uri="{FF2B5EF4-FFF2-40B4-BE49-F238E27FC236}">
                <a16:creationId xmlns:a16="http://schemas.microsoft.com/office/drawing/2014/main" id="{0378AC14-1F97-E748-99B4-10D77E704093}"/>
              </a:ext>
            </a:extLst>
          </p:cNvPr>
          <p:cNvSpPr txBox="1"/>
          <p:nvPr/>
        </p:nvSpPr>
        <p:spPr>
          <a:xfrm>
            <a:off x="2795051" y="313159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174" name="CasellaDiTesto 173">
            <a:extLst>
              <a:ext uri="{FF2B5EF4-FFF2-40B4-BE49-F238E27FC236}">
                <a16:creationId xmlns:a16="http://schemas.microsoft.com/office/drawing/2014/main" id="{A3524FF6-588A-FC42-9F44-91096DA67D12}"/>
              </a:ext>
            </a:extLst>
          </p:cNvPr>
          <p:cNvSpPr txBox="1"/>
          <p:nvPr/>
        </p:nvSpPr>
        <p:spPr>
          <a:xfrm>
            <a:off x="3198989" y="313108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175" name="CasellaDiTesto 174">
            <a:extLst>
              <a:ext uri="{FF2B5EF4-FFF2-40B4-BE49-F238E27FC236}">
                <a16:creationId xmlns:a16="http://schemas.microsoft.com/office/drawing/2014/main" id="{7ED25181-6800-7344-BA17-C4C155A6AC65}"/>
              </a:ext>
            </a:extLst>
          </p:cNvPr>
          <p:cNvSpPr txBox="1"/>
          <p:nvPr/>
        </p:nvSpPr>
        <p:spPr>
          <a:xfrm>
            <a:off x="4203337" y="308935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T0</a:t>
            </a:r>
          </a:p>
        </p:txBody>
      </p:sp>
      <p:sp>
        <p:nvSpPr>
          <p:cNvPr id="176" name="CasellaDiTesto 175">
            <a:extLst>
              <a:ext uri="{FF2B5EF4-FFF2-40B4-BE49-F238E27FC236}">
                <a16:creationId xmlns:a16="http://schemas.microsoft.com/office/drawing/2014/main" id="{9A013EAC-3250-E34B-AC87-7FAB115BF29F}"/>
              </a:ext>
            </a:extLst>
          </p:cNvPr>
          <p:cNvSpPr txBox="1"/>
          <p:nvPr/>
        </p:nvSpPr>
        <p:spPr>
          <a:xfrm>
            <a:off x="4620570" y="308985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177" name="CasellaDiTesto 176">
            <a:extLst>
              <a:ext uri="{FF2B5EF4-FFF2-40B4-BE49-F238E27FC236}">
                <a16:creationId xmlns:a16="http://schemas.microsoft.com/office/drawing/2014/main" id="{16B135B3-6037-AE41-8B3B-4C774DA0B2BA}"/>
              </a:ext>
            </a:extLst>
          </p:cNvPr>
          <p:cNvSpPr txBox="1"/>
          <p:nvPr/>
        </p:nvSpPr>
        <p:spPr>
          <a:xfrm>
            <a:off x="4982639" y="308935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181" name="CasellaDiTesto 180">
            <a:extLst>
              <a:ext uri="{FF2B5EF4-FFF2-40B4-BE49-F238E27FC236}">
                <a16:creationId xmlns:a16="http://schemas.microsoft.com/office/drawing/2014/main" id="{A116927E-49D0-D74F-A3EE-21D562EADAF2}"/>
              </a:ext>
            </a:extLst>
          </p:cNvPr>
          <p:cNvSpPr txBox="1"/>
          <p:nvPr/>
        </p:nvSpPr>
        <p:spPr>
          <a:xfrm>
            <a:off x="176301" y="3540216"/>
            <a:ext cx="1659504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CM CD38+</a:t>
            </a:r>
          </a:p>
        </p:txBody>
      </p:sp>
      <p:sp>
        <p:nvSpPr>
          <p:cNvPr id="182" name="CasellaDiTesto 181">
            <a:extLst>
              <a:ext uri="{FF2B5EF4-FFF2-40B4-BE49-F238E27FC236}">
                <a16:creationId xmlns:a16="http://schemas.microsoft.com/office/drawing/2014/main" id="{DD6A7603-F982-DF46-A327-E54A04BA8552}"/>
              </a:ext>
            </a:extLst>
          </p:cNvPr>
          <p:cNvSpPr txBox="1"/>
          <p:nvPr/>
        </p:nvSpPr>
        <p:spPr>
          <a:xfrm>
            <a:off x="1936292" y="3541227"/>
            <a:ext cx="1717395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CM PD1+</a:t>
            </a:r>
          </a:p>
        </p:txBody>
      </p:sp>
      <p:sp>
        <p:nvSpPr>
          <p:cNvPr id="183" name="CasellaDiTesto 182">
            <a:extLst>
              <a:ext uri="{FF2B5EF4-FFF2-40B4-BE49-F238E27FC236}">
                <a16:creationId xmlns:a16="http://schemas.microsoft.com/office/drawing/2014/main" id="{620F774C-2454-9C4F-9D85-C136FD4FF8C5}"/>
              </a:ext>
            </a:extLst>
          </p:cNvPr>
          <p:cNvSpPr txBox="1"/>
          <p:nvPr/>
        </p:nvSpPr>
        <p:spPr>
          <a:xfrm>
            <a:off x="3889361" y="3553535"/>
            <a:ext cx="1659505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CM CD38+PD1+</a:t>
            </a:r>
          </a:p>
        </p:txBody>
      </p:sp>
      <p:sp>
        <p:nvSpPr>
          <p:cNvPr id="184" name="CasellaDiTesto 183">
            <a:extLst>
              <a:ext uri="{FF2B5EF4-FFF2-40B4-BE49-F238E27FC236}">
                <a16:creationId xmlns:a16="http://schemas.microsoft.com/office/drawing/2014/main" id="{AE29355B-817E-544B-AB70-E1180E27627E}"/>
              </a:ext>
            </a:extLst>
          </p:cNvPr>
          <p:cNvSpPr txBox="1"/>
          <p:nvPr/>
        </p:nvSpPr>
        <p:spPr>
          <a:xfrm>
            <a:off x="163519" y="5357512"/>
            <a:ext cx="1731662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CM activated PD1+</a:t>
            </a:r>
          </a:p>
        </p:txBody>
      </p:sp>
      <p:sp>
        <p:nvSpPr>
          <p:cNvPr id="185" name="CasellaDiTesto 184">
            <a:extLst>
              <a:ext uri="{FF2B5EF4-FFF2-40B4-BE49-F238E27FC236}">
                <a16:creationId xmlns:a16="http://schemas.microsoft.com/office/drawing/2014/main" id="{22C8E9B6-7386-154A-9B7F-4194932EE93A}"/>
              </a:ext>
            </a:extLst>
          </p:cNvPr>
          <p:cNvSpPr txBox="1"/>
          <p:nvPr/>
        </p:nvSpPr>
        <p:spPr>
          <a:xfrm>
            <a:off x="541812" y="496848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T0</a:t>
            </a:r>
          </a:p>
        </p:txBody>
      </p:sp>
      <p:sp>
        <p:nvSpPr>
          <p:cNvPr id="186" name="CasellaDiTesto 185">
            <a:extLst>
              <a:ext uri="{FF2B5EF4-FFF2-40B4-BE49-F238E27FC236}">
                <a16:creationId xmlns:a16="http://schemas.microsoft.com/office/drawing/2014/main" id="{EC903693-19C0-FD48-9119-9BA82BF8771F}"/>
              </a:ext>
            </a:extLst>
          </p:cNvPr>
          <p:cNvSpPr txBox="1"/>
          <p:nvPr/>
        </p:nvSpPr>
        <p:spPr>
          <a:xfrm>
            <a:off x="966189" y="4968992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T2</a:t>
            </a:r>
          </a:p>
        </p:txBody>
      </p:sp>
      <p:sp>
        <p:nvSpPr>
          <p:cNvPr id="187" name="CasellaDiTesto 186">
            <a:extLst>
              <a:ext uri="{FF2B5EF4-FFF2-40B4-BE49-F238E27FC236}">
                <a16:creationId xmlns:a16="http://schemas.microsoft.com/office/drawing/2014/main" id="{4939C586-5DA7-3244-BB2B-98235269973A}"/>
              </a:ext>
            </a:extLst>
          </p:cNvPr>
          <p:cNvSpPr txBox="1"/>
          <p:nvPr/>
        </p:nvSpPr>
        <p:spPr>
          <a:xfrm>
            <a:off x="1356834" y="496848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T7</a:t>
            </a:r>
          </a:p>
        </p:txBody>
      </p:sp>
      <p:sp>
        <p:nvSpPr>
          <p:cNvPr id="191" name="CasellaDiTesto 190">
            <a:extLst>
              <a:ext uri="{FF2B5EF4-FFF2-40B4-BE49-F238E27FC236}">
                <a16:creationId xmlns:a16="http://schemas.microsoft.com/office/drawing/2014/main" id="{85C91B05-C7B1-B24B-B6BB-D1E05357BABB}"/>
              </a:ext>
            </a:extLst>
          </p:cNvPr>
          <p:cNvSpPr txBox="1"/>
          <p:nvPr/>
        </p:nvSpPr>
        <p:spPr>
          <a:xfrm>
            <a:off x="2322780" y="497116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T0</a:t>
            </a:r>
          </a:p>
        </p:txBody>
      </p:sp>
      <p:sp>
        <p:nvSpPr>
          <p:cNvPr id="192" name="CasellaDiTesto 191">
            <a:extLst>
              <a:ext uri="{FF2B5EF4-FFF2-40B4-BE49-F238E27FC236}">
                <a16:creationId xmlns:a16="http://schemas.microsoft.com/office/drawing/2014/main" id="{440F5462-C1E6-8443-A537-6D8F1CC2AD91}"/>
              </a:ext>
            </a:extLst>
          </p:cNvPr>
          <p:cNvSpPr txBox="1"/>
          <p:nvPr/>
        </p:nvSpPr>
        <p:spPr>
          <a:xfrm>
            <a:off x="2740013" y="497166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193" name="CasellaDiTesto 192">
            <a:extLst>
              <a:ext uri="{FF2B5EF4-FFF2-40B4-BE49-F238E27FC236}">
                <a16:creationId xmlns:a16="http://schemas.microsoft.com/office/drawing/2014/main" id="{4FEF3EB4-500A-2A41-A2C2-B3E3A678C74B}"/>
              </a:ext>
            </a:extLst>
          </p:cNvPr>
          <p:cNvSpPr txBox="1"/>
          <p:nvPr/>
        </p:nvSpPr>
        <p:spPr>
          <a:xfrm>
            <a:off x="3200488" y="4979337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197" name="CasellaDiTesto 196">
            <a:extLst>
              <a:ext uri="{FF2B5EF4-FFF2-40B4-BE49-F238E27FC236}">
                <a16:creationId xmlns:a16="http://schemas.microsoft.com/office/drawing/2014/main" id="{B2CF7B96-4D25-4241-9F81-03EA2711CCC2}"/>
              </a:ext>
            </a:extLst>
          </p:cNvPr>
          <p:cNvSpPr txBox="1"/>
          <p:nvPr/>
        </p:nvSpPr>
        <p:spPr>
          <a:xfrm>
            <a:off x="4297038" y="492334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T0</a:t>
            </a:r>
          </a:p>
        </p:txBody>
      </p:sp>
      <p:sp>
        <p:nvSpPr>
          <p:cNvPr id="198" name="CasellaDiTesto 197">
            <a:extLst>
              <a:ext uri="{FF2B5EF4-FFF2-40B4-BE49-F238E27FC236}">
                <a16:creationId xmlns:a16="http://schemas.microsoft.com/office/drawing/2014/main" id="{DE08733F-302C-944D-994F-7AD04998E055}"/>
              </a:ext>
            </a:extLst>
          </p:cNvPr>
          <p:cNvSpPr txBox="1"/>
          <p:nvPr/>
        </p:nvSpPr>
        <p:spPr>
          <a:xfrm>
            <a:off x="4721415" y="492385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T2</a:t>
            </a:r>
          </a:p>
        </p:txBody>
      </p:sp>
      <p:sp>
        <p:nvSpPr>
          <p:cNvPr id="199" name="CasellaDiTesto 198">
            <a:extLst>
              <a:ext uri="{FF2B5EF4-FFF2-40B4-BE49-F238E27FC236}">
                <a16:creationId xmlns:a16="http://schemas.microsoft.com/office/drawing/2014/main" id="{ABF193C4-6B9B-174E-B337-7E7764B76B28}"/>
              </a:ext>
            </a:extLst>
          </p:cNvPr>
          <p:cNvSpPr txBox="1"/>
          <p:nvPr/>
        </p:nvSpPr>
        <p:spPr>
          <a:xfrm>
            <a:off x="5112060" y="492334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T7</a:t>
            </a:r>
          </a:p>
        </p:txBody>
      </p:sp>
      <p:sp>
        <p:nvSpPr>
          <p:cNvPr id="203" name="CasellaDiTesto 202">
            <a:extLst>
              <a:ext uri="{FF2B5EF4-FFF2-40B4-BE49-F238E27FC236}">
                <a16:creationId xmlns:a16="http://schemas.microsoft.com/office/drawing/2014/main" id="{F0E39F16-501F-2E45-8CF9-55C0725823FA}"/>
              </a:ext>
            </a:extLst>
          </p:cNvPr>
          <p:cNvSpPr txBox="1"/>
          <p:nvPr/>
        </p:nvSpPr>
        <p:spPr>
          <a:xfrm>
            <a:off x="572583" y="680138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T0</a:t>
            </a:r>
          </a:p>
        </p:txBody>
      </p:sp>
      <p:sp>
        <p:nvSpPr>
          <p:cNvPr id="204" name="CasellaDiTesto 203">
            <a:extLst>
              <a:ext uri="{FF2B5EF4-FFF2-40B4-BE49-F238E27FC236}">
                <a16:creationId xmlns:a16="http://schemas.microsoft.com/office/drawing/2014/main" id="{BFAEB561-36DA-934F-9754-D57E63521A74}"/>
              </a:ext>
            </a:extLst>
          </p:cNvPr>
          <p:cNvSpPr txBox="1"/>
          <p:nvPr/>
        </p:nvSpPr>
        <p:spPr>
          <a:xfrm>
            <a:off x="989816" y="680188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205" name="CasellaDiTesto 204">
            <a:extLst>
              <a:ext uri="{FF2B5EF4-FFF2-40B4-BE49-F238E27FC236}">
                <a16:creationId xmlns:a16="http://schemas.microsoft.com/office/drawing/2014/main" id="{635B7488-4916-DF4F-B16D-5A1B8AAED609}"/>
              </a:ext>
            </a:extLst>
          </p:cNvPr>
          <p:cNvSpPr txBox="1"/>
          <p:nvPr/>
        </p:nvSpPr>
        <p:spPr>
          <a:xfrm>
            <a:off x="1351885" y="680138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graphicFrame>
        <p:nvGraphicFramePr>
          <p:cNvPr id="141" name="Oggetto 140">
            <a:extLst>
              <a:ext uri="{FF2B5EF4-FFF2-40B4-BE49-F238E27FC236}">
                <a16:creationId xmlns:a16="http://schemas.microsoft.com/office/drawing/2014/main" id="{F6CF8428-5B2E-994F-ABD6-474C0F00B5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302730"/>
              </p:ext>
            </p:extLst>
          </p:nvPr>
        </p:nvGraphicFramePr>
        <p:xfrm>
          <a:off x="2211761" y="5709905"/>
          <a:ext cx="1518051" cy="1151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9" name="Prism 8" r:id="rId24" imgW="3238149" imgH="2662276" progId="Prism8.Document">
                  <p:embed/>
                </p:oleObj>
              </mc:Choice>
              <mc:Fallback>
                <p:oleObj name="Prism 8" r:id="rId24" imgW="3238149" imgH="2662276" progId="Prism8.Document">
                  <p:embed/>
                  <p:pic>
                    <p:nvPicPr>
                      <p:cNvPr id="61" name="Oggetto 60">
                        <a:extLst>
                          <a:ext uri="{FF2B5EF4-FFF2-40B4-BE49-F238E27FC236}">
                            <a16:creationId xmlns:a16="http://schemas.microsoft.com/office/drawing/2014/main" id="{348AE882-F4E1-4D2F-B13D-F06F12CD10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2211761" y="5709905"/>
                        <a:ext cx="1518051" cy="11517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" name="Oggetto 153">
            <a:extLst>
              <a:ext uri="{FF2B5EF4-FFF2-40B4-BE49-F238E27FC236}">
                <a16:creationId xmlns:a16="http://schemas.microsoft.com/office/drawing/2014/main" id="{88466310-8828-AC46-B2A3-35DC10FCE7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6485196"/>
              </p:ext>
            </p:extLst>
          </p:nvPr>
        </p:nvGraphicFramePr>
        <p:xfrm>
          <a:off x="4151657" y="5769632"/>
          <a:ext cx="1432981" cy="1054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0" name="Prism 8" r:id="rId26" imgW="3294302" imgH="2470057" progId="Prism8.Document">
                  <p:embed/>
                </p:oleObj>
              </mc:Choice>
              <mc:Fallback>
                <p:oleObj name="Prism 8" r:id="rId26" imgW="3294302" imgH="2470057" progId="Prism8.Document">
                  <p:embed/>
                  <p:pic>
                    <p:nvPicPr>
                      <p:cNvPr id="63" name="Oggetto 62">
                        <a:extLst>
                          <a:ext uri="{FF2B5EF4-FFF2-40B4-BE49-F238E27FC236}">
                            <a16:creationId xmlns:a16="http://schemas.microsoft.com/office/drawing/2014/main" id="{452945FE-03A9-4650-BB26-F3E56100A2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4151657" y="5769632"/>
                        <a:ext cx="1432981" cy="10546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" name="Oggetto 155">
            <a:extLst>
              <a:ext uri="{FF2B5EF4-FFF2-40B4-BE49-F238E27FC236}">
                <a16:creationId xmlns:a16="http://schemas.microsoft.com/office/drawing/2014/main" id="{E6AF663F-0088-414A-AABA-1DE9BB0CFB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5403463"/>
              </p:ext>
            </p:extLst>
          </p:nvPr>
        </p:nvGraphicFramePr>
        <p:xfrm>
          <a:off x="2050583" y="7633354"/>
          <a:ext cx="1456460" cy="1004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1" name="Prism 8" r:id="rId28" imgW="3294302" imgH="2272078" progId="Prism8.Document">
                  <p:embed/>
                </p:oleObj>
              </mc:Choice>
              <mc:Fallback>
                <p:oleObj name="Prism 8" r:id="rId28" imgW="3294302" imgH="2272078" progId="Prism8.Document">
                  <p:embed/>
                  <p:pic>
                    <p:nvPicPr>
                      <p:cNvPr id="89" name="Oggetto 88">
                        <a:extLst>
                          <a:ext uri="{FF2B5EF4-FFF2-40B4-BE49-F238E27FC236}">
                            <a16:creationId xmlns:a16="http://schemas.microsoft.com/office/drawing/2014/main" id="{5A6BED5E-4185-4606-90A1-C4E6ACA452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2050583" y="7633354"/>
                        <a:ext cx="1456460" cy="10044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" name="Oggetto 156">
            <a:extLst>
              <a:ext uri="{FF2B5EF4-FFF2-40B4-BE49-F238E27FC236}">
                <a16:creationId xmlns:a16="http://schemas.microsoft.com/office/drawing/2014/main" id="{E9CA2ADC-B8F6-704D-9EE7-4E0B482351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794589"/>
              </p:ext>
            </p:extLst>
          </p:nvPr>
        </p:nvGraphicFramePr>
        <p:xfrm>
          <a:off x="242549" y="7698300"/>
          <a:ext cx="1375773" cy="964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2" name="Prism 8" r:id="rId30" imgW="3238149" imgH="2272078" progId="Prism8.Document">
                  <p:embed/>
                </p:oleObj>
              </mc:Choice>
              <mc:Fallback>
                <p:oleObj name="Prism 8" r:id="rId30" imgW="3238149" imgH="2272078" progId="Prism8.Document">
                  <p:embed/>
                  <p:pic>
                    <p:nvPicPr>
                      <p:cNvPr id="47" name="Oggetto 46">
                        <a:extLst>
                          <a:ext uri="{FF2B5EF4-FFF2-40B4-BE49-F238E27FC236}">
                            <a16:creationId xmlns:a16="http://schemas.microsoft.com/office/drawing/2014/main" id="{10BE6FDE-D30F-48FA-88E0-C80463CE45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242549" y="7698300"/>
                        <a:ext cx="1375773" cy="9640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" name="CasellaDiTesto 157">
            <a:extLst>
              <a:ext uri="{FF2B5EF4-FFF2-40B4-BE49-F238E27FC236}">
                <a16:creationId xmlns:a16="http://schemas.microsoft.com/office/drawing/2014/main" id="{F71A8CA2-DEEF-EE44-B90D-9D34BD60FF64}"/>
              </a:ext>
            </a:extLst>
          </p:cNvPr>
          <p:cNvSpPr txBox="1"/>
          <p:nvPr/>
        </p:nvSpPr>
        <p:spPr>
          <a:xfrm rot="16200000">
            <a:off x="1511883" y="6307745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9" name="CasellaDiTesto 208">
            <a:extLst>
              <a:ext uri="{FF2B5EF4-FFF2-40B4-BE49-F238E27FC236}">
                <a16:creationId xmlns:a16="http://schemas.microsoft.com/office/drawing/2014/main" id="{42C322D5-0B42-624E-8100-3E78BB8F54F8}"/>
              </a:ext>
            </a:extLst>
          </p:cNvPr>
          <p:cNvSpPr txBox="1"/>
          <p:nvPr/>
        </p:nvSpPr>
        <p:spPr>
          <a:xfrm rot="16200000">
            <a:off x="-126669" y="8057222"/>
            <a:ext cx="617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/µl</a:t>
            </a:r>
          </a:p>
        </p:txBody>
      </p:sp>
      <p:sp>
        <p:nvSpPr>
          <p:cNvPr id="212" name="CasellaDiTesto 211">
            <a:extLst>
              <a:ext uri="{FF2B5EF4-FFF2-40B4-BE49-F238E27FC236}">
                <a16:creationId xmlns:a16="http://schemas.microsoft.com/office/drawing/2014/main" id="{E2C43C6B-87BF-B442-B997-984E148186EE}"/>
              </a:ext>
            </a:extLst>
          </p:cNvPr>
          <p:cNvSpPr txBox="1"/>
          <p:nvPr/>
        </p:nvSpPr>
        <p:spPr>
          <a:xfrm rot="16200000">
            <a:off x="3414254" y="6283665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4" name="CasellaDiTesto 213">
            <a:extLst>
              <a:ext uri="{FF2B5EF4-FFF2-40B4-BE49-F238E27FC236}">
                <a16:creationId xmlns:a16="http://schemas.microsoft.com/office/drawing/2014/main" id="{E871F2A4-FD08-FA4D-BBC8-EED1690DB2E0}"/>
              </a:ext>
            </a:extLst>
          </p:cNvPr>
          <p:cNvSpPr txBox="1"/>
          <p:nvPr/>
        </p:nvSpPr>
        <p:spPr>
          <a:xfrm rot="16200000">
            <a:off x="1285270" y="8050009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it-IT" sz="1000" dirty="0">
                <a:latin typeface="Calibri" panose="020F0502020204030204" pitchFamily="34" charset="0"/>
                <a:cs typeface="Calibri" panose="020F0502020204030204" pitchFamily="34" charset="0"/>
              </a:rPr>
              <a:t> CD4+ T </a:t>
            </a:r>
            <a:r>
              <a:rPr lang="it-I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it-I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5" name="CasellaDiTesto 214">
            <a:extLst>
              <a:ext uri="{FF2B5EF4-FFF2-40B4-BE49-F238E27FC236}">
                <a16:creationId xmlns:a16="http://schemas.microsoft.com/office/drawing/2014/main" id="{6A92BCA3-6389-5540-AE05-1D2505A2F08E}"/>
              </a:ext>
            </a:extLst>
          </p:cNvPr>
          <p:cNvSpPr txBox="1"/>
          <p:nvPr/>
        </p:nvSpPr>
        <p:spPr>
          <a:xfrm>
            <a:off x="1941059" y="529799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</a:t>
            </a:r>
          </a:p>
        </p:txBody>
      </p:sp>
      <p:sp>
        <p:nvSpPr>
          <p:cNvPr id="219" name="CasellaDiTesto 218">
            <a:extLst>
              <a:ext uri="{FF2B5EF4-FFF2-40B4-BE49-F238E27FC236}">
                <a16:creationId xmlns:a16="http://schemas.microsoft.com/office/drawing/2014/main" id="{9E847796-3B93-EA44-AB31-6E02600B25E4}"/>
              </a:ext>
            </a:extLst>
          </p:cNvPr>
          <p:cNvSpPr txBox="1"/>
          <p:nvPr/>
        </p:nvSpPr>
        <p:spPr>
          <a:xfrm>
            <a:off x="2169992" y="5384585"/>
            <a:ext cx="1687522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TM</a:t>
            </a:r>
          </a:p>
        </p:txBody>
      </p:sp>
      <p:sp>
        <p:nvSpPr>
          <p:cNvPr id="220" name="CasellaDiTesto 219">
            <a:extLst>
              <a:ext uri="{FF2B5EF4-FFF2-40B4-BE49-F238E27FC236}">
                <a16:creationId xmlns:a16="http://schemas.microsoft.com/office/drawing/2014/main" id="{87E169F6-56D3-0647-A561-5F8E49E058F1}"/>
              </a:ext>
            </a:extLst>
          </p:cNvPr>
          <p:cNvSpPr txBox="1"/>
          <p:nvPr/>
        </p:nvSpPr>
        <p:spPr>
          <a:xfrm>
            <a:off x="3906039" y="5359874"/>
            <a:ext cx="1712650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TM CD38+PD1+</a:t>
            </a:r>
          </a:p>
        </p:txBody>
      </p:sp>
      <p:sp>
        <p:nvSpPr>
          <p:cNvPr id="221" name="CasellaDiTesto 220">
            <a:extLst>
              <a:ext uri="{FF2B5EF4-FFF2-40B4-BE49-F238E27FC236}">
                <a16:creationId xmlns:a16="http://schemas.microsoft.com/office/drawing/2014/main" id="{661D6FB7-F60D-9F4E-934A-19C2707ABE16}"/>
              </a:ext>
            </a:extLst>
          </p:cNvPr>
          <p:cNvSpPr txBox="1"/>
          <p:nvPr/>
        </p:nvSpPr>
        <p:spPr>
          <a:xfrm>
            <a:off x="2402284" y="681166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T0</a:t>
            </a:r>
          </a:p>
        </p:txBody>
      </p:sp>
      <p:sp>
        <p:nvSpPr>
          <p:cNvPr id="222" name="CasellaDiTesto 221">
            <a:extLst>
              <a:ext uri="{FF2B5EF4-FFF2-40B4-BE49-F238E27FC236}">
                <a16:creationId xmlns:a16="http://schemas.microsoft.com/office/drawing/2014/main" id="{AA475D8A-BC01-954D-9BF5-D4D343D1774B}"/>
              </a:ext>
            </a:extLst>
          </p:cNvPr>
          <p:cNvSpPr txBox="1"/>
          <p:nvPr/>
        </p:nvSpPr>
        <p:spPr>
          <a:xfrm>
            <a:off x="2876581" y="681546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223" name="CasellaDiTesto 222">
            <a:extLst>
              <a:ext uri="{FF2B5EF4-FFF2-40B4-BE49-F238E27FC236}">
                <a16:creationId xmlns:a16="http://schemas.microsoft.com/office/drawing/2014/main" id="{E8E2ECC2-A6BC-C345-995F-DBEF50931BE3}"/>
              </a:ext>
            </a:extLst>
          </p:cNvPr>
          <p:cNvSpPr txBox="1"/>
          <p:nvPr/>
        </p:nvSpPr>
        <p:spPr>
          <a:xfrm>
            <a:off x="3311967" y="681546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227" name="CasellaDiTesto 226">
            <a:extLst>
              <a:ext uri="{FF2B5EF4-FFF2-40B4-BE49-F238E27FC236}">
                <a16:creationId xmlns:a16="http://schemas.microsoft.com/office/drawing/2014/main" id="{A9CB2824-D182-3445-BDE6-1FE9DA895574}"/>
              </a:ext>
            </a:extLst>
          </p:cNvPr>
          <p:cNvSpPr txBox="1"/>
          <p:nvPr/>
        </p:nvSpPr>
        <p:spPr>
          <a:xfrm>
            <a:off x="4348787" y="677801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T0</a:t>
            </a:r>
          </a:p>
        </p:txBody>
      </p:sp>
      <p:sp>
        <p:nvSpPr>
          <p:cNvPr id="228" name="CasellaDiTesto 227">
            <a:extLst>
              <a:ext uri="{FF2B5EF4-FFF2-40B4-BE49-F238E27FC236}">
                <a16:creationId xmlns:a16="http://schemas.microsoft.com/office/drawing/2014/main" id="{145E6DF3-D72F-7E44-B0B5-DC45DD6E163D}"/>
              </a:ext>
            </a:extLst>
          </p:cNvPr>
          <p:cNvSpPr txBox="1"/>
          <p:nvPr/>
        </p:nvSpPr>
        <p:spPr>
          <a:xfrm>
            <a:off x="4802912" y="6781817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229" name="CasellaDiTesto 228">
            <a:extLst>
              <a:ext uri="{FF2B5EF4-FFF2-40B4-BE49-F238E27FC236}">
                <a16:creationId xmlns:a16="http://schemas.microsoft.com/office/drawing/2014/main" id="{BD5FFAAA-F32D-E345-8902-9CF6E7BF51D6}"/>
              </a:ext>
            </a:extLst>
          </p:cNvPr>
          <p:cNvSpPr txBox="1"/>
          <p:nvPr/>
        </p:nvSpPr>
        <p:spPr>
          <a:xfrm>
            <a:off x="5258470" y="6781817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233" name="CasellaDiTesto 232">
            <a:extLst>
              <a:ext uri="{FF2B5EF4-FFF2-40B4-BE49-F238E27FC236}">
                <a16:creationId xmlns:a16="http://schemas.microsoft.com/office/drawing/2014/main" id="{42A0B940-F5B4-1E48-A347-1E7A10326834}"/>
              </a:ext>
            </a:extLst>
          </p:cNvPr>
          <p:cNvSpPr txBox="1"/>
          <p:nvPr/>
        </p:nvSpPr>
        <p:spPr>
          <a:xfrm>
            <a:off x="184135" y="7189218"/>
            <a:ext cx="1366814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EM</a:t>
            </a:r>
          </a:p>
        </p:txBody>
      </p:sp>
      <p:sp>
        <p:nvSpPr>
          <p:cNvPr id="234" name="CasellaDiTesto 233">
            <a:extLst>
              <a:ext uri="{FF2B5EF4-FFF2-40B4-BE49-F238E27FC236}">
                <a16:creationId xmlns:a16="http://schemas.microsoft.com/office/drawing/2014/main" id="{C09002F9-4202-4E4B-A9AF-0B5E8B132424}"/>
              </a:ext>
            </a:extLst>
          </p:cNvPr>
          <p:cNvSpPr txBox="1"/>
          <p:nvPr/>
        </p:nvSpPr>
        <p:spPr>
          <a:xfrm>
            <a:off x="1996714" y="7177464"/>
            <a:ext cx="1510329" cy="277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EM Treg</a:t>
            </a:r>
          </a:p>
        </p:txBody>
      </p:sp>
      <p:sp>
        <p:nvSpPr>
          <p:cNvPr id="238" name="CasellaDiTesto 237">
            <a:extLst>
              <a:ext uri="{FF2B5EF4-FFF2-40B4-BE49-F238E27FC236}">
                <a16:creationId xmlns:a16="http://schemas.microsoft.com/office/drawing/2014/main" id="{4A4A838B-3CC7-3D4F-BD40-43783ABEAAE6}"/>
              </a:ext>
            </a:extLst>
          </p:cNvPr>
          <p:cNvSpPr txBox="1"/>
          <p:nvPr/>
        </p:nvSpPr>
        <p:spPr>
          <a:xfrm>
            <a:off x="405198" y="863060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T0</a:t>
            </a:r>
          </a:p>
        </p:txBody>
      </p:sp>
      <p:sp>
        <p:nvSpPr>
          <p:cNvPr id="239" name="CasellaDiTesto 238">
            <a:extLst>
              <a:ext uri="{FF2B5EF4-FFF2-40B4-BE49-F238E27FC236}">
                <a16:creationId xmlns:a16="http://schemas.microsoft.com/office/drawing/2014/main" id="{5513377C-32D5-E34B-8CEE-8E75B6FDD559}"/>
              </a:ext>
            </a:extLst>
          </p:cNvPr>
          <p:cNvSpPr txBox="1"/>
          <p:nvPr/>
        </p:nvSpPr>
        <p:spPr>
          <a:xfrm>
            <a:off x="793857" y="8631107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240" name="CasellaDiTesto 239">
            <a:extLst>
              <a:ext uri="{FF2B5EF4-FFF2-40B4-BE49-F238E27FC236}">
                <a16:creationId xmlns:a16="http://schemas.microsoft.com/office/drawing/2014/main" id="{5E672BF6-473E-CB4F-AC5E-6DB9673C40F3}"/>
              </a:ext>
            </a:extLst>
          </p:cNvPr>
          <p:cNvSpPr txBox="1"/>
          <p:nvPr/>
        </p:nvSpPr>
        <p:spPr>
          <a:xfrm>
            <a:off x="1197795" y="8630603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241" name="CasellaDiTesto 240">
            <a:extLst>
              <a:ext uri="{FF2B5EF4-FFF2-40B4-BE49-F238E27FC236}">
                <a16:creationId xmlns:a16="http://schemas.microsoft.com/office/drawing/2014/main" id="{5D425BFD-E9E7-A741-984A-C21CD8BD3FB9}"/>
              </a:ext>
            </a:extLst>
          </p:cNvPr>
          <p:cNvSpPr txBox="1"/>
          <p:nvPr/>
        </p:nvSpPr>
        <p:spPr>
          <a:xfrm>
            <a:off x="2191603" y="862689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/>
              <a:t>T0</a:t>
            </a:r>
          </a:p>
        </p:txBody>
      </p:sp>
      <p:sp>
        <p:nvSpPr>
          <p:cNvPr id="242" name="CasellaDiTesto 241">
            <a:extLst>
              <a:ext uri="{FF2B5EF4-FFF2-40B4-BE49-F238E27FC236}">
                <a16:creationId xmlns:a16="http://schemas.microsoft.com/office/drawing/2014/main" id="{7AD631EC-E8A5-754F-9397-5C196B3A723B}"/>
              </a:ext>
            </a:extLst>
          </p:cNvPr>
          <p:cNvSpPr txBox="1"/>
          <p:nvPr/>
        </p:nvSpPr>
        <p:spPr>
          <a:xfrm>
            <a:off x="2645728" y="863069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T2</a:t>
            </a:r>
          </a:p>
        </p:txBody>
      </p:sp>
      <p:sp>
        <p:nvSpPr>
          <p:cNvPr id="243" name="CasellaDiTesto 242">
            <a:extLst>
              <a:ext uri="{FF2B5EF4-FFF2-40B4-BE49-F238E27FC236}">
                <a16:creationId xmlns:a16="http://schemas.microsoft.com/office/drawing/2014/main" id="{DF135B0D-4A18-B94C-B29B-C6EA1507F251}"/>
              </a:ext>
            </a:extLst>
          </p:cNvPr>
          <p:cNvSpPr txBox="1"/>
          <p:nvPr/>
        </p:nvSpPr>
        <p:spPr>
          <a:xfrm>
            <a:off x="3101286" y="8630695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T7</a:t>
            </a:r>
          </a:p>
        </p:txBody>
      </p:sp>
      <p:sp>
        <p:nvSpPr>
          <p:cNvPr id="247" name="CasellaDiTesto 246">
            <a:extLst>
              <a:ext uri="{FF2B5EF4-FFF2-40B4-BE49-F238E27FC236}">
                <a16:creationId xmlns:a16="http://schemas.microsoft.com/office/drawing/2014/main" id="{62A06F07-3A9E-5048-A10D-896F8938145F}"/>
              </a:ext>
            </a:extLst>
          </p:cNvPr>
          <p:cNvSpPr txBox="1"/>
          <p:nvPr/>
        </p:nvSpPr>
        <p:spPr>
          <a:xfrm>
            <a:off x="0" y="8819713"/>
            <a:ext cx="35804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400" b="1" dirty="0" err="1"/>
              <a:t>Supplementary</a:t>
            </a:r>
            <a:r>
              <a:rPr lang="it-IT" sz="1400" b="1" dirty="0"/>
              <a:t> Figure 4.</a:t>
            </a:r>
          </a:p>
        </p:txBody>
      </p:sp>
    </p:spTree>
    <p:extLst>
      <p:ext uri="{BB962C8B-B14F-4D97-AF65-F5344CB8AC3E}">
        <p14:creationId xmlns:p14="http://schemas.microsoft.com/office/powerpoint/2010/main" val="11600923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6609</TotalTime>
  <Words>2118</Words>
  <Application>Microsoft Office PowerPoint</Application>
  <PresentationFormat>Lettera USA (21,6x27,9 cm)</PresentationFormat>
  <Paragraphs>464</Paragraphs>
  <Slides>33</Slides>
  <Notes>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Symbol</vt:lpstr>
      <vt:lpstr>Tema di Office</vt:lpstr>
      <vt:lpstr>Prism 8</vt:lpstr>
      <vt:lpstr>Supplementary Figures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SARA DE BIASI</dc:creator>
  <cp:lastModifiedBy>Maria Cecilia Pecci</cp:lastModifiedBy>
  <cp:revision>81</cp:revision>
  <dcterms:created xsi:type="dcterms:W3CDTF">2021-07-13T14:33:34Z</dcterms:created>
  <dcterms:modified xsi:type="dcterms:W3CDTF">2024-05-22T14:49:03Z</dcterms:modified>
</cp:coreProperties>
</file>