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8167A43-4C47-412E-8AB7-480847AFADCF}" v="5" dt="2024-11-22T11:12:11.28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ugenia POLVERINI" userId="027c38c9-5f5c-4066-9eaf-efac977aad0a" providerId="ADAL" clId="{E8167A43-4C47-412E-8AB7-480847AFADCF}"/>
    <pc:docChg chg="custSel modSld">
      <pc:chgData name="Eugenia POLVERINI" userId="027c38c9-5f5c-4066-9eaf-efac977aad0a" providerId="ADAL" clId="{E8167A43-4C47-412E-8AB7-480847AFADCF}" dt="2024-11-22T11:46:43.828" v="126" actId="20577"/>
      <pc:docMkLst>
        <pc:docMk/>
      </pc:docMkLst>
      <pc:sldChg chg="addSp delSp modSp mod">
        <pc:chgData name="Eugenia POLVERINI" userId="027c38c9-5f5c-4066-9eaf-efac977aad0a" providerId="ADAL" clId="{E8167A43-4C47-412E-8AB7-480847AFADCF}" dt="2024-11-22T11:46:43.828" v="126" actId="20577"/>
        <pc:sldMkLst>
          <pc:docMk/>
          <pc:sldMk cId="237446254" sldId="258"/>
        </pc:sldMkLst>
        <pc:spChg chg="mod">
          <ac:chgData name="Eugenia POLVERINI" userId="027c38c9-5f5c-4066-9eaf-efac977aad0a" providerId="ADAL" clId="{E8167A43-4C47-412E-8AB7-480847AFADCF}" dt="2024-11-22T11:46:43.828" v="126" actId="20577"/>
          <ac:spMkLst>
            <pc:docMk/>
            <pc:sldMk cId="237446254" sldId="258"/>
            <ac:spMk id="2" creationId="{BAAB494E-EB1C-FC75-8878-DCC88BE0EB15}"/>
          </ac:spMkLst>
        </pc:spChg>
        <pc:picChg chg="del">
          <ac:chgData name="Eugenia POLVERINI" userId="027c38c9-5f5c-4066-9eaf-efac977aad0a" providerId="ADAL" clId="{E8167A43-4C47-412E-8AB7-480847AFADCF}" dt="2024-11-22T11:11:24.171" v="65" actId="478"/>
          <ac:picMkLst>
            <pc:docMk/>
            <pc:sldMk cId="237446254" sldId="258"/>
            <ac:picMk id="3" creationId="{9B910672-1E13-9C6F-7FB9-6F992233710F}"/>
          </ac:picMkLst>
        </pc:picChg>
        <pc:picChg chg="del">
          <ac:chgData name="Eugenia POLVERINI" userId="027c38c9-5f5c-4066-9eaf-efac977aad0a" providerId="ADAL" clId="{E8167A43-4C47-412E-8AB7-480847AFADCF}" dt="2024-11-20T11:33:13.964" v="40" actId="478"/>
          <ac:picMkLst>
            <pc:docMk/>
            <pc:sldMk cId="237446254" sldId="258"/>
            <ac:picMk id="5" creationId="{9EFE2263-2FA8-2BC5-4F28-EC2EA2ABD1B9}"/>
          </ac:picMkLst>
        </pc:picChg>
        <pc:picChg chg="add mod modCrop">
          <ac:chgData name="Eugenia POLVERINI" userId="027c38c9-5f5c-4066-9eaf-efac977aad0a" providerId="ADAL" clId="{E8167A43-4C47-412E-8AB7-480847AFADCF}" dt="2024-11-22T11:11:30.178" v="67" actId="732"/>
          <ac:picMkLst>
            <pc:docMk/>
            <pc:sldMk cId="237446254" sldId="258"/>
            <ac:picMk id="5" creationId="{ECFFEB3B-9979-56EB-015B-FBF588FD0806}"/>
          </ac:picMkLst>
        </pc:picChg>
        <pc:picChg chg="add del mod ord modCrop">
          <ac:chgData name="Eugenia POLVERINI" userId="027c38c9-5f5c-4066-9eaf-efac977aad0a" providerId="ADAL" clId="{E8167A43-4C47-412E-8AB7-480847AFADCF}" dt="2024-11-22T11:11:40.155" v="68" actId="478"/>
          <ac:picMkLst>
            <pc:docMk/>
            <pc:sldMk cId="237446254" sldId="258"/>
            <ac:picMk id="6" creationId="{BA8245BB-AD26-4C01-FFFF-6B01CF738242}"/>
          </ac:picMkLst>
        </pc:picChg>
        <pc:picChg chg="del">
          <ac:chgData name="Eugenia POLVERINI" userId="027c38c9-5f5c-4066-9eaf-efac977aad0a" providerId="ADAL" clId="{E8167A43-4C47-412E-8AB7-480847AFADCF}" dt="2024-11-20T11:33:53.639" v="48" actId="478"/>
          <ac:picMkLst>
            <pc:docMk/>
            <pc:sldMk cId="237446254" sldId="258"/>
            <ac:picMk id="7" creationId="{1CCD9393-E27D-14EC-F9EA-65EE9C4485B1}"/>
          </ac:picMkLst>
        </pc:picChg>
        <pc:picChg chg="add mod modCrop">
          <ac:chgData name="Eugenia POLVERINI" userId="027c38c9-5f5c-4066-9eaf-efac977aad0a" providerId="ADAL" clId="{E8167A43-4C47-412E-8AB7-480847AFADCF}" dt="2024-11-22T11:12:01.878" v="73" actId="1076"/>
          <ac:picMkLst>
            <pc:docMk/>
            <pc:sldMk cId="237446254" sldId="258"/>
            <ac:picMk id="8" creationId="{5AF71B4A-7F5A-576A-8010-A76D5577F7EE}"/>
          </ac:picMkLst>
        </pc:picChg>
        <pc:picChg chg="add del mod modCrop">
          <ac:chgData name="Eugenia POLVERINI" userId="027c38c9-5f5c-4066-9eaf-efac977aad0a" providerId="ADAL" clId="{E8167A43-4C47-412E-8AB7-480847AFADCF}" dt="2024-11-22T11:12:03.526" v="74" actId="478"/>
          <ac:picMkLst>
            <pc:docMk/>
            <pc:sldMk cId="237446254" sldId="258"/>
            <ac:picMk id="9" creationId="{40496BCE-6BE6-DFF5-DC0E-355A48B7E002}"/>
          </ac:picMkLst>
        </pc:picChg>
        <pc:picChg chg="add mod modCrop">
          <ac:chgData name="Eugenia POLVERINI" userId="027c38c9-5f5c-4066-9eaf-efac977aad0a" providerId="ADAL" clId="{E8167A43-4C47-412E-8AB7-480847AFADCF}" dt="2024-11-22T11:12:43.814" v="83" actId="1076"/>
          <ac:picMkLst>
            <pc:docMk/>
            <pc:sldMk cId="237446254" sldId="258"/>
            <ac:picMk id="11" creationId="{3D2957F9-ED98-9E65-5858-7A2893E3E5A5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C049B1F-CF14-4A90-90F9-306507ADB1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B0A420C7-C8B1-4A4F-A7FB-EC362960FB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B4DF025-211E-43C6-9E2C-AB78A6A1F9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C17C9-6ABC-443D-A5BD-2B6CD16C6526}" type="datetimeFigureOut">
              <a:rPr lang="it-IT" smtClean="0"/>
              <a:t>22/11/2024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544FDAF-2519-412C-AD18-147D294D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5157BC3-AC87-4354-89B3-6CB8FD118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C65CA-A586-41BF-901A-CF7D5CC20F4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8568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D74DBAE-EF8A-49C9-AF88-A82342A52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E342903B-3010-4ECD-87AC-BA8CDB7E86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26BBC7B-27C1-4AFD-884A-CAE9FCFD77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C17C9-6ABC-443D-A5BD-2B6CD16C6526}" type="datetimeFigureOut">
              <a:rPr lang="it-IT" smtClean="0"/>
              <a:t>22/11/2024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EC0AFAE-E2A6-440A-A75B-35D6338A9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1FDBB52-E89E-48AB-8A36-BCE8E696A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C65CA-A586-41BF-901A-CF7D5CC20F4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4825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FA7AFC8E-8FAD-40D3-89FF-E7DFF174F70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291C79FA-39DB-4DE7-ABD0-8ACE7C6E91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C572431-BA38-4C01-817C-DDCA2C1E96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C17C9-6ABC-443D-A5BD-2B6CD16C6526}" type="datetimeFigureOut">
              <a:rPr lang="it-IT" smtClean="0"/>
              <a:t>22/11/2024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38BAE47-49C1-463A-9E30-8CDC72EB8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D9692FD-0806-45AC-A8B6-FA826BB07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C65CA-A586-41BF-901A-CF7D5CC20F4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8760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1D4ECD-4C9B-4B37-8BAE-B8E753F528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0D78236-D58A-43A8-8B6C-B9D8E9A928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637480D-F2FB-4023-84B5-C53DA466C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C17C9-6ABC-443D-A5BD-2B6CD16C6526}" type="datetimeFigureOut">
              <a:rPr lang="it-IT" smtClean="0"/>
              <a:t>22/11/2024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5934292-92D6-4503-8B45-F2F72EEEE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8E4297E-F8E3-446D-83DF-ED0949B1AB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C65CA-A586-41BF-901A-CF7D5CC20F4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25587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9A31BDD-3B22-4E69-BB0B-E14874F30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BDC5F04-0A60-46F9-BEBE-108D56D112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B306BEF-F572-4D14-AF8F-516614A25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C17C9-6ABC-443D-A5BD-2B6CD16C6526}" type="datetimeFigureOut">
              <a:rPr lang="it-IT" smtClean="0"/>
              <a:t>22/11/2024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54EB49C-3223-4D03-BECE-A85414AF9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62322DB-14D0-4D04-B9BD-72D47A064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C65CA-A586-41BF-901A-CF7D5CC20F4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7445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2AC25A6-21F1-4508-A48D-72244F7B23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1EBA008-3633-424B-B8D4-8A7681C3DD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48EFC28-0EA4-4C8A-A92E-059D251E1B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9D5AD6C-40E4-4A2E-A4BD-0B99FC3C10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C17C9-6ABC-443D-A5BD-2B6CD16C6526}" type="datetimeFigureOut">
              <a:rPr lang="it-IT" smtClean="0"/>
              <a:t>22/11/2024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2ACA6AC-8E02-4A60-B433-DFB839BCC9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578D113-D2F2-4A38-957B-F9F02035A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C65CA-A586-41BF-901A-CF7D5CC20F4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101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82AD5AA-5B33-4AC2-BF10-065A558B59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1B15B56-91E0-49B2-9FB7-58E49A3FED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9D0D2D6-4B4B-4A44-B407-1609C940CC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640F2727-78C2-4141-8502-28AE25A17F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5714738E-1483-493F-8C70-FBAE03713A3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8744A413-BABD-43F4-A462-D470DC0930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C17C9-6ABC-443D-A5BD-2B6CD16C6526}" type="datetimeFigureOut">
              <a:rPr lang="it-IT" smtClean="0"/>
              <a:t>22/11/2024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918B77B8-7EE3-4744-8584-22CF091B5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643DD162-2D0C-4835-8F32-CA3977A1A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C65CA-A586-41BF-901A-CF7D5CC20F4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7696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BF79CCC-8E76-4975-9721-5F3C8920C7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D857AB11-6818-4309-9FC4-5F7EECB7C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C17C9-6ABC-443D-A5BD-2B6CD16C6526}" type="datetimeFigureOut">
              <a:rPr lang="it-IT" smtClean="0"/>
              <a:t>22/11/2024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7C7C09A2-1C11-4931-BD0A-B75D67C5B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22D4724-C26E-4192-86D4-AEC81BFD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C65CA-A586-41BF-901A-CF7D5CC20F4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1559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08AD904E-929B-46D6-9F9B-FC7CB73109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C17C9-6ABC-443D-A5BD-2B6CD16C6526}" type="datetimeFigureOut">
              <a:rPr lang="it-IT" smtClean="0"/>
              <a:t>22/11/2024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47DC9D4A-6099-41B4-A01B-A26C8529B9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080EE68-58BB-4C19-A6BC-9B5E38C23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C65CA-A586-41BF-901A-CF7D5CC20F4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07733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9584B7E-9800-4952-A9F0-8CC27A65E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82A1D0C-7E09-48CC-894E-2C575918B6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321E5F5F-50C8-428E-9625-3CEF7B002D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DCC4206-EB31-4328-9E1C-B749779BA2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C17C9-6ABC-443D-A5BD-2B6CD16C6526}" type="datetimeFigureOut">
              <a:rPr lang="it-IT" smtClean="0"/>
              <a:t>22/11/2024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426A3DE-DC59-4913-9A7D-AE37F5A48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86418FD-3C9B-4698-95C6-F0291AD5F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C65CA-A586-41BF-901A-CF7D5CC20F4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79117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58C4B18-74B0-4534-8323-E481C91929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C9180D79-5CC2-4C68-9589-0175A95045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2E9A5C3-DA28-404A-B3F6-51981667B8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A63E999-907D-4F32-863D-203036C72E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C17C9-6ABC-443D-A5BD-2B6CD16C6526}" type="datetimeFigureOut">
              <a:rPr lang="it-IT" smtClean="0"/>
              <a:t>22/11/2024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DFB87A7-371C-4346-8F5F-432064BF51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86731C6-ABE1-4C82-A079-80CB30024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C65CA-A586-41BF-901A-CF7D5CC20F4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7123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0944392F-B713-4602-8B56-763C84BFCF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EAF6614-7116-4144-8CF4-19636D83E0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15FC816-7A1E-4364-9E19-63ACB71891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C17C9-6ABC-443D-A5BD-2B6CD16C6526}" type="datetimeFigureOut">
              <a:rPr lang="it-IT" smtClean="0"/>
              <a:t>22/11/2024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B2B8F59-803D-44E5-864E-561C647C81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0837041-082C-4841-B1D8-A0C4578D4C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AC65CA-A586-41BF-901A-CF7D5CC20F4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2150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4FAEF027-A9C0-0694-7CE8-AD776E366462}"/>
              </a:ext>
            </a:extLst>
          </p:cNvPr>
          <p:cNvSpPr txBox="1"/>
          <p:nvPr/>
        </p:nvSpPr>
        <p:spPr>
          <a:xfrm>
            <a:off x="1312753" y="723981"/>
            <a:ext cx="9388444" cy="36009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CLUSTAL O(1.2.4) multiple </a:t>
            </a:r>
            <a:r>
              <a:rPr lang="it-IT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sequence</a:t>
            </a:r>
            <a:r>
              <a:rPr lang="it-IT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it-IT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alignment</a:t>
            </a:r>
            <a:endParaRPr lang="it-IT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it-IT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it-IT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sp|Q9BQB6|VKOR1_HUMAN       MGSTWGSPGWVRLALCLTGLVLSLYALHVKAARARDRDYRALCDVGTAISCSRVFSSRWG	60</a:t>
            </a:r>
          </a:p>
          <a:p>
            <a:r>
              <a:rPr lang="it-IT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sp|Q9CRC0|VKOR1_MOUSE       MGTTWRSPGLVRLALCLAGLALSLYALHVKAARARDENYRALCDVGTAISCSRVFSSRWG	60</a:t>
            </a:r>
          </a:p>
          <a:p>
            <a:r>
              <a:rPr lang="it-IT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tr|I4DXG3|I4DXG3_RATRT      MGTTWRSPGRLRLALCLAGLALSLYALHVKAARARNEDYRALCDVGTAISCSRVFSSRWG	60</a:t>
            </a:r>
          </a:p>
          <a:p>
            <a:r>
              <a:rPr lang="it-IT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sp|Q6TEK4|VKOR1_RAT         MGTTWRSPGRLRLALCLAGLALSLYALHVKAARARNEDYRALCDVGTAISCSRVFSSRWG	60</a:t>
            </a:r>
          </a:p>
          <a:p>
            <a:r>
              <a:rPr lang="it-IT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**:** *** :******:**.**************:.:**********************</a:t>
            </a:r>
          </a:p>
          <a:p>
            <a:endParaRPr lang="it-IT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it-IT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sp|Q9BQB6|VKOR1_HUMAN       RGFGLVEHVLGQDSILNQSNSIFGCIFYTLQLLLGCLRTRWASVLMLLSSLVSLAGSVYL	120</a:t>
            </a:r>
          </a:p>
          <a:p>
            <a:r>
              <a:rPr lang="it-IT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sp|Q9CRC0|VKOR1_MOUSE       RGFGLVEHMLGADSVLNQSNSIFGCLFYTLQLLLGCLRGRWASILLVLSSLVSVAGSVYL	120</a:t>
            </a:r>
          </a:p>
          <a:p>
            <a:r>
              <a:rPr lang="it-IT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tr|I4DXG3|I4DXG3_RATRT      RGFGLVEHVLGADSILNQSNSIFGCMFYTLQLLLGCLRGRWASILLILSSLVSVAGSLYL	120</a:t>
            </a:r>
          </a:p>
          <a:p>
            <a:r>
              <a:rPr lang="it-IT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sp|Q6TEK4|VKOR1_RAT         RGFGLVEHVLGADSILNQSNSIFGCMFYTIQLLLGCLRGRWASILLILSSLVSVAGSLYL	120</a:t>
            </a:r>
          </a:p>
          <a:p>
            <a:r>
              <a:rPr lang="it-IT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********:** **:**********:***:******** ****:*::******:***:**</a:t>
            </a:r>
          </a:p>
          <a:p>
            <a:endParaRPr lang="it-IT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it-IT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sp|Q9BQB6|VKOR1_HUMAN       AWILFFVLYDFCIVCITTYAINVSLMWLSFRKVQEPQGKAKRH	163</a:t>
            </a:r>
          </a:p>
          <a:p>
            <a:r>
              <a:rPr lang="it-IT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sp|Q9CRC0|VKOR1_MOUSE       AWILFFVLYDFCIVCITTYAINVGLMLLSFQKVPEHKTKKH--	161</a:t>
            </a:r>
          </a:p>
          <a:p>
            <a:r>
              <a:rPr lang="it-IT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tr|I4DXG3|I4DXG3_RATRT      AWILFFVLYDFCIVCITTYAINAGLMLLSFQKVPEHKVKKP--	161</a:t>
            </a:r>
          </a:p>
          <a:p>
            <a:r>
              <a:rPr lang="it-IT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sp|Q6TEK4|VKOR1_RAT         AWILFFVLYDFCIVCITTYAINAGLMLLSFQKVPEHKVKKP--	161</a:t>
            </a:r>
          </a:p>
          <a:p>
            <a:r>
              <a:rPr lang="it-IT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**********************..** ***:** * : * 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0DEC7CCC-46D7-A5D2-FE41-D858A92E998E}"/>
              </a:ext>
            </a:extLst>
          </p:cNvPr>
          <p:cNvSpPr txBox="1"/>
          <p:nvPr/>
        </p:nvSpPr>
        <p:spPr>
          <a:xfrm>
            <a:off x="1004935" y="5051834"/>
            <a:ext cx="85656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>
                <a:latin typeface="Calibri" panose="020F0502020204030204" pitchFamily="34" charset="0"/>
                <a:cs typeface="Calibri" panose="020F0502020204030204" pitchFamily="34" charset="0"/>
              </a:rPr>
              <a:t>Figure S1</a:t>
            </a:r>
            <a:r>
              <a:rPr lang="it-IT" sz="12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it-IT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Clustal</a:t>
            </a:r>
            <a:r>
              <a:rPr lang="it-IT" sz="1200" dirty="0">
                <a:latin typeface="Calibri" panose="020F0502020204030204" pitchFamily="34" charset="0"/>
                <a:cs typeface="Calibri" panose="020F0502020204030204" pitchFamily="34" charset="0"/>
              </a:rPr>
              <a:t> Omega multiple </a:t>
            </a:r>
            <a:r>
              <a:rPr lang="it-IT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sequence</a:t>
            </a:r>
            <a:r>
              <a:rPr lang="it-IT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alignemnt</a:t>
            </a:r>
            <a:r>
              <a:rPr lang="it-IT" sz="1200" dirty="0">
                <a:latin typeface="Calibri" panose="020F0502020204030204" pitchFamily="34" charset="0"/>
                <a:cs typeface="Calibri" panose="020F0502020204030204" pitchFamily="34" charset="0"/>
              </a:rPr>
              <a:t> of human</a:t>
            </a:r>
            <a:r>
              <a:rPr lang="it-IT" sz="1200" i="1" dirty="0">
                <a:latin typeface="Calibri" panose="020F0502020204030204" pitchFamily="34" charset="0"/>
                <a:cs typeface="Calibri" panose="020F0502020204030204" pitchFamily="34" charset="0"/>
              </a:rPr>
              <a:t>, Mus </a:t>
            </a:r>
            <a:r>
              <a:rPr lang="it-IT" sz="1200" i="1" dirty="0" err="1">
                <a:latin typeface="Calibri" panose="020F0502020204030204" pitchFamily="34" charset="0"/>
                <a:cs typeface="Calibri" panose="020F0502020204030204" pitchFamily="34" charset="0"/>
              </a:rPr>
              <a:t>musculus</a:t>
            </a:r>
            <a:r>
              <a:rPr lang="it-IT" sz="1200" i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it-IT" sz="1200" i="1" dirty="0" err="1">
                <a:latin typeface="Calibri" panose="020F0502020204030204" pitchFamily="34" charset="0"/>
                <a:cs typeface="Calibri" panose="020F0502020204030204" pitchFamily="34" charset="0"/>
              </a:rPr>
              <a:t>Rattus</a:t>
            </a:r>
            <a:r>
              <a:rPr lang="it-IT" sz="1200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1" dirty="0" err="1">
                <a:latin typeface="Calibri" panose="020F0502020204030204" pitchFamily="34" charset="0"/>
                <a:cs typeface="Calibri" panose="020F0502020204030204" pitchFamily="34" charset="0"/>
              </a:rPr>
              <a:t>norvegicus</a:t>
            </a:r>
            <a:r>
              <a:rPr lang="it-IT" sz="1200" i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it-IT" sz="1200" dirty="0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it-IT" sz="1200" i="1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it-IT" sz="1200" i="1" dirty="0" err="1">
                <a:latin typeface="Calibri" panose="020F0502020204030204" pitchFamily="34" charset="0"/>
                <a:cs typeface="Calibri" panose="020F0502020204030204" pitchFamily="34" charset="0"/>
              </a:rPr>
              <a:t>Rattus</a:t>
            </a:r>
            <a:r>
              <a:rPr lang="it-IT" sz="1200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i="1" dirty="0" err="1">
                <a:latin typeface="Calibri" panose="020F0502020204030204" pitchFamily="34" charset="0"/>
                <a:cs typeface="Calibri" panose="020F0502020204030204" pitchFamily="34" charset="0"/>
              </a:rPr>
              <a:t>rattus</a:t>
            </a:r>
            <a:r>
              <a:rPr lang="it-IT" sz="1200" i="1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it-IT" sz="1200" dirty="0">
                <a:latin typeface="Calibri" panose="020F0502020204030204" pitchFamily="34" charset="0"/>
                <a:cs typeface="Calibri" panose="020F0502020204030204" pitchFamily="34" charset="0"/>
              </a:rPr>
              <a:t>VKOR </a:t>
            </a:r>
            <a:r>
              <a:rPr lang="it-IT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protein</a:t>
            </a:r>
            <a:r>
              <a:rPr lang="it-IT" sz="1200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1238622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BAAB494E-EB1C-FC75-8878-DCC88BE0EB15}"/>
              </a:ext>
            </a:extLst>
          </p:cNvPr>
          <p:cNvSpPr txBox="1"/>
          <p:nvPr/>
        </p:nvSpPr>
        <p:spPr>
          <a:xfrm>
            <a:off x="620826" y="5347440"/>
            <a:ext cx="54751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latin typeface="Calibri" panose="020F0502020204030204" pitchFamily="34" charset="0"/>
                <a:cs typeface="Calibri" panose="020F0502020204030204" pitchFamily="34" charset="0"/>
              </a:rPr>
              <a:t>Figure S2</a:t>
            </a:r>
            <a:r>
              <a:rPr lang="it-IT" sz="1200" dirty="0">
                <a:latin typeface="Calibri" panose="020F0502020204030204" pitchFamily="34" charset="0"/>
                <a:cs typeface="Calibri" panose="020F0502020204030204" pitchFamily="34" charset="0"/>
              </a:rPr>
              <a:t>: Binding energy </a:t>
            </a:r>
            <a:r>
              <a:rPr lang="it-IT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distributions</a:t>
            </a:r>
            <a:r>
              <a:rPr lang="it-IT" sz="1200" dirty="0"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it-IT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all</a:t>
            </a:r>
            <a:r>
              <a:rPr lang="it-IT" sz="1200" dirty="0">
                <a:latin typeface="Calibri" panose="020F0502020204030204" pitchFamily="34" charset="0"/>
                <a:cs typeface="Calibri" panose="020F0502020204030204" pitchFamily="34" charset="0"/>
              </a:rPr>
              <a:t> the 1000 </a:t>
            </a:r>
            <a:r>
              <a:rPr lang="it-IT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complexes</a:t>
            </a:r>
            <a:r>
              <a:rPr lang="it-IT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obtained</a:t>
            </a:r>
            <a:r>
              <a:rPr lang="it-IT" sz="1200" dirty="0">
                <a:latin typeface="Calibri" panose="020F0502020204030204" pitchFamily="34" charset="0"/>
                <a:cs typeface="Calibri" panose="020F0502020204030204" pitchFamily="34" charset="0"/>
              </a:rPr>
              <a:t> from the docking of </a:t>
            </a:r>
            <a:r>
              <a:rPr lang="it-IT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each</a:t>
            </a:r>
            <a:r>
              <a:rPr lang="it-IT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variant</a:t>
            </a:r>
            <a:r>
              <a:rPr lang="it-IT" sz="12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Each distribution is well separate, assuring that the differences in binding energy between the complexes are significant. </a:t>
            </a:r>
            <a:endParaRPr lang="it-IT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Immagine 4" descr="Immagine che contiene testo, diagramma, schermata, Diagramma&#10;&#10;Descrizione generata automaticamente">
            <a:extLst>
              <a:ext uri="{FF2B5EF4-FFF2-40B4-BE49-F238E27FC236}">
                <a16:creationId xmlns:a16="http://schemas.microsoft.com/office/drawing/2014/main" id="{ECFFEB3B-9979-56EB-015B-FBF588FD08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167"/>
          <a:stretch/>
        </p:blipFill>
        <p:spPr>
          <a:xfrm>
            <a:off x="457793" y="1383310"/>
            <a:ext cx="5398008" cy="3503650"/>
          </a:xfrm>
          <a:prstGeom prst="rect">
            <a:avLst/>
          </a:prstGeom>
        </p:spPr>
      </p:pic>
      <p:pic>
        <p:nvPicPr>
          <p:cNvPr id="8" name="Immagine 7" descr="Immagine che contiene testo, schermata, diagramma, Diagramma&#10;&#10;Descrizione generata automaticamente">
            <a:extLst>
              <a:ext uri="{FF2B5EF4-FFF2-40B4-BE49-F238E27FC236}">
                <a16:creationId xmlns:a16="http://schemas.microsoft.com/office/drawing/2014/main" id="{5AF71B4A-7F5A-576A-8010-A76D5577F7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99"/>
          <a:stretch/>
        </p:blipFill>
        <p:spPr>
          <a:xfrm>
            <a:off x="6243557" y="93980"/>
            <a:ext cx="5398008" cy="3522980"/>
          </a:xfrm>
          <a:prstGeom prst="rect">
            <a:avLst/>
          </a:prstGeom>
        </p:spPr>
      </p:pic>
      <p:pic>
        <p:nvPicPr>
          <p:cNvPr id="11" name="Immagine 10" descr="Immagine che contiene testo, diagramma, schermata, Diagramma&#10;&#10;Descrizione generata automaticamente">
            <a:extLst>
              <a:ext uri="{FF2B5EF4-FFF2-40B4-BE49-F238E27FC236}">
                <a16:creationId xmlns:a16="http://schemas.microsoft.com/office/drawing/2014/main" id="{3D2957F9-ED98-9E65-5858-7A2893E3E5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21" b="14699"/>
          <a:stretch/>
        </p:blipFill>
        <p:spPr>
          <a:xfrm>
            <a:off x="6243557" y="3505200"/>
            <a:ext cx="5398008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4625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205</Words>
  <Application>Microsoft Office PowerPoint</Application>
  <PresentationFormat>Widescreen</PresentationFormat>
  <Paragraphs>21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Courier New</vt:lpstr>
      <vt:lpstr>Tema di Office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REGGIANI ALESSANDRO</dc:creator>
  <cp:lastModifiedBy>Eugenia POLVERINI</cp:lastModifiedBy>
  <cp:revision>4</cp:revision>
  <dcterms:created xsi:type="dcterms:W3CDTF">2024-08-08T09:28:38Z</dcterms:created>
  <dcterms:modified xsi:type="dcterms:W3CDTF">2024-11-22T11:46:51Z</dcterms:modified>
</cp:coreProperties>
</file>