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DF1D9-ABD1-4495-85FD-944A2FFDEB18}" v="5" dt="2024-09-26T12:56:59.427"/>
    <p1510:client id="{2652B77B-02FB-67C7-7026-952113E6F7C4}" v="9" dt="2024-09-26T13:16:23.872"/>
    <p1510:client id="{30BDD266-01FE-DE7A-79DC-B6924DB9FB7A}" v="23" dt="2024-09-26T13:14:25.496"/>
    <p1510:client id="{C46D6EAD-1BC4-C472-A5E3-C0470726792D}" v="2" dt="2024-09-26T13:13:04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BEC27D-7C3C-C468-538A-7D88579B7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C39E7FB-D0BE-1AFE-6328-B84C76F2B4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0A2F5B-3F67-AD4A-DC02-4558D794D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D6F881-466E-4E04-B50C-5071E7B12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B5C7F5-A625-8633-1806-A92B1189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062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46BD9-AD20-FD61-460E-C0F517086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89BD31D-6D68-9A3E-CC22-DE77E34F8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839813-3DAC-A3EB-D1A6-865DFFCFC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128AD8-BABF-3B10-D25E-C933008CD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490916-6B98-2D73-93EB-F218909E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01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9C91437-9673-27AB-2B86-698BC762D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1BF3BC-56D1-4FCB-5361-D0A33BC66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01C5D-EE9D-FDF1-E79A-F7AC1BC5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AFE398-ACA2-2650-CD05-A87FD34C2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7B3EF8-DE68-DCC5-483A-1F1BB0B36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121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1008F1-FE6E-4B8D-07F7-26D965B6F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1C5875-B276-FBF5-047F-B593A895B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1837C9-EF42-991E-1375-3F706A5EC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2A5DAC-312F-01B9-FF8E-AA62CADB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D2B720-59B9-1DE9-8682-A6A0859E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286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EF8299-532E-3A6B-DF14-EC253C318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0FE0031-E231-27C7-7B9C-94D9AACA9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821653-1717-C6F5-7B4F-B07D616CB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860E0E-9FB4-3B87-5903-6B331528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EA4618-F81A-3F20-D973-6E1C6F5E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750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CA8E72-157B-1F2A-D83D-127C752B9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4C0BB5-8628-78E7-4C1C-BFEEA9DD41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EB7549F-BFDF-831A-30C2-66C07EE56D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449C67C-AF93-6264-4BD2-D80E96E27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99008FE-5F98-B68E-4F01-B9301E4B9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879A7E0-9B2C-E7BA-2B90-A1267F259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8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D938AD-F348-DD77-4CA5-7FCA2D0D6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054894-FCD1-BBC8-EB3B-CFEA255F0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B4E4F6-46F3-C8D3-2E4E-5E86549B8A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3DCA814-ACD5-2310-B352-4356B0A67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4054CDA-6AEC-5296-7E8A-54AD395546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D8A879D-C99D-A18B-116A-9EC09AB8E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E25E7F5-2BBB-E4BA-F19C-FA757CB5C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61F5E16-489B-4AF4-2510-9D84BBB5F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041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CB62B4-B4E4-5599-1649-02F71E853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47941ED-405D-3C39-09BF-C72EFF464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3909A7B-8A2B-8DC5-AD64-92CED0A66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CA499B2-94D0-F642-5539-CEFDCF311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39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CD7CCF1-00D7-54DA-F5AB-6F62DD5A3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B74145A-2DDF-BA6A-B867-278FDBE5D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9857E8-B365-086A-DDEF-84F180F2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929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67A428-7ED4-2319-75D5-15BAA755E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F34B8B-C65B-99AC-4506-8FD9534CD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93316E4-E9E0-33FA-0923-63CB322D6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22F1C11-3C85-FD85-2CDE-A453DEFA0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21395B4-BAFB-44CD-5C71-3E8E0ADC0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A9475A-1A23-E5A4-DFF0-8E2E9F50C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63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26CD1C-69D7-6AFC-BCC4-28C7ABBB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065AEB1-CDB5-0BFB-D9F0-D249A4E5B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51C86EE-11C2-41D7-3B47-9E747E85D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F90863A-433C-DDE7-80DF-28519C384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4B9EB5A-F64C-3941-018B-419899A41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D323A43-C98E-9816-1F4E-77D16B9EA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96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8AD2A8E-17B9-0B8D-5FD4-36E537D32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B7E84B-592F-39AB-E4A5-77D26F860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12A0D4-BEC4-569B-0702-5A9E54F32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5B2455-B27F-4D94-9032-A55910F1A37E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1D61AA-6CE3-2815-F258-D6F14E945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D5769C-7498-BA7F-E02A-BD45B99C6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A467A8-BD84-4CEE-B0B2-46F5AE965B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23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B730102A-D7DD-439F-A2BF-61DF73464654}"/>
              </a:ext>
            </a:extLst>
          </p:cNvPr>
          <p:cNvGrpSpPr/>
          <p:nvPr/>
        </p:nvGrpSpPr>
        <p:grpSpPr>
          <a:xfrm>
            <a:off x="0" y="777240"/>
            <a:ext cx="12054840" cy="4526280"/>
            <a:chOff x="0" y="777240"/>
            <a:chExt cx="12054840" cy="4526280"/>
          </a:xfrm>
        </p:grpSpPr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BFF789AB-434F-FB94-CEFC-D1999574B126}"/>
                </a:ext>
              </a:extLst>
            </p:cNvPr>
            <p:cNvSpPr/>
            <p:nvPr/>
          </p:nvSpPr>
          <p:spPr>
            <a:xfrm>
              <a:off x="0" y="777240"/>
              <a:ext cx="12054840" cy="4526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D705AA2A-D237-E870-1830-FA16E4B0EC35}"/>
                </a:ext>
              </a:extLst>
            </p:cNvPr>
            <p:cNvGrpSpPr/>
            <p:nvPr/>
          </p:nvGrpSpPr>
          <p:grpSpPr>
            <a:xfrm>
              <a:off x="93858" y="899221"/>
              <a:ext cx="11880000" cy="4283086"/>
              <a:chOff x="93858" y="899221"/>
              <a:chExt cx="11880000" cy="4283086"/>
            </a:xfrm>
          </p:grpSpPr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1F8E0A58-0A33-57EB-87EB-6203C40ACAE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3858" y="1675692"/>
                <a:ext cx="11880000" cy="3506615"/>
                <a:chOff x="-1915644" y="1087050"/>
                <a:chExt cx="16023287" cy="4729588"/>
              </a:xfrm>
            </p:grpSpPr>
            <p:grpSp>
              <p:nvGrpSpPr>
                <p:cNvPr id="18" name="Gruppo 17">
                  <a:extLst>
                    <a:ext uri="{FF2B5EF4-FFF2-40B4-BE49-F238E27FC236}">
                      <a16:creationId xmlns:a16="http://schemas.microsoft.com/office/drawing/2014/main" id="{E05D0A6A-4FD5-9F6D-66AC-56BDE6904175}"/>
                    </a:ext>
                  </a:extLst>
                </p:cNvPr>
                <p:cNvGrpSpPr/>
                <p:nvPr/>
              </p:nvGrpSpPr>
              <p:grpSpPr>
                <a:xfrm>
                  <a:off x="-1915644" y="1087050"/>
                  <a:ext cx="16023287" cy="4698124"/>
                  <a:chOff x="-1901355" y="-2758440"/>
                  <a:chExt cx="16023287" cy="4698124"/>
                </a:xfrm>
              </p:grpSpPr>
              <p:sp>
                <p:nvSpPr>
                  <p:cNvPr id="11" name="Rettangolo 10">
                    <a:extLst>
                      <a:ext uri="{FF2B5EF4-FFF2-40B4-BE49-F238E27FC236}">
                        <a16:creationId xmlns:a16="http://schemas.microsoft.com/office/drawing/2014/main" id="{8602C6FD-24E5-52C5-3C17-870F3D4F99A5}"/>
                      </a:ext>
                    </a:extLst>
                  </p:cNvPr>
                  <p:cNvSpPr/>
                  <p:nvPr/>
                </p:nvSpPr>
                <p:spPr>
                  <a:xfrm>
                    <a:off x="-1901355" y="-2758440"/>
                    <a:ext cx="16023287" cy="46839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pic>
                <p:nvPicPr>
                  <p:cNvPr id="5" name="Immagine 4" descr="Immagine che contiene testo, diagramma, Disegno tecnico, Parallelo&#10;&#10;Descrizione generata automaticamente">
                    <a:extLst>
                      <a:ext uri="{FF2B5EF4-FFF2-40B4-BE49-F238E27FC236}">
                        <a16:creationId xmlns:a16="http://schemas.microsoft.com/office/drawing/2014/main" id="{689E8FEE-4206-D17E-17CC-A2F5ACDF2D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1877539" y="-1974474"/>
                    <a:ext cx="5315692" cy="3705742"/>
                  </a:xfrm>
                  <a:prstGeom prst="rect">
                    <a:avLst/>
                  </a:prstGeom>
                </p:spPr>
              </p:pic>
              <p:pic>
                <p:nvPicPr>
                  <p:cNvPr id="7" name="Immagine 6" descr="Immagine che contiene testo, diagramma, Parallelo, schermata&#10;&#10;Descrizione generata automaticamente">
                    <a:extLst>
                      <a:ext uri="{FF2B5EF4-FFF2-40B4-BE49-F238E27FC236}">
                        <a16:creationId xmlns:a16="http://schemas.microsoft.com/office/drawing/2014/main" id="{33DE89CF-B495-FBBD-F9B8-7F52F1DA2F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14338" y="-1974474"/>
                    <a:ext cx="5363323" cy="3715268"/>
                  </a:xfrm>
                  <a:prstGeom prst="rect">
                    <a:avLst/>
                  </a:prstGeom>
                </p:spPr>
              </p:pic>
              <p:pic>
                <p:nvPicPr>
                  <p:cNvPr id="9" name="Immagine 8" descr="Immagine che contiene testo, diagramma, Parallelo, Disegno tecnico&#10;&#10;Descrizione generata automaticamente">
                    <a:extLst>
                      <a:ext uri="{FF2B5EF4-FFF2-40B4-BE49-F238E27FC236}">
                        <a16:creationId xmlns:a16="http://schemas.microsoft.com/office/drawing/2014/main" id="{EEDDED00-8FCB-3BA5-6871-7E10031E69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777661" y="-1974474"/>
                    <a:ext cx="5344271" cy="3705743"/>
                  </a:xfrm>
                  <a:prstGeom prst="rect">
                    <a:avLst/>
                  </a:prstGeom>
                </p:spPr>
              </p:pic>
              <p:sp>
                <p:nvSpPr>
                  <p:cNvPr id="10" name="CasellaDiTesto 9">
                    <a:extLst>
                      <a:ext uri="{FF2B5EF4-FFF2-40B4-BE49-F238E27FC236}">
                        <a16:creationId xmlns:a16="http://schemas.microsoft.com/office/drawing/2014/main" id="{E00CD233-4644-51FE-20B1-09B7A750B8BF}"/>
                      </a:ext>
                    </a:extLst>
                  </p:cNvPr>
                  <p:cNvSpPr txBox="1"/>
                  <p:nvPr/>
                </p:nvSpPr>
                <p:spPr>
                  <a:xfrm>
                    <a:off x="330922" y="-2289988"/>
                    <a:ext cx="898767" cy="53965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Ctrl</a:t>
                    </a:r>
                  </a:p>
                </p:txBody>
              </p:sp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8C36E282-8993-C377-92D9-4A1BF86C84A5}"/>
                      </a:ext>
                    </a:extLst>
                  </p:cNvPr>
                  <p:cNvSpPr txBox="1"/>
                  <p:nvPr/>
                </p:nvSpPr>
                <p:spPr>
                  <a:xfrm>
                    <a:off x="5546655" y="-2289988"/>
                    <a:ext cx="1127268" cy="53965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Fen</a:t>
                    </a:r>
                  </a:p>
                </p:txBody>
              </p:sp>
              <p:sp>
                <p:nvSpPr>
                  <p:cNvPr id="14" name="CasellaDiTesto 13">
                    <a:extLst>
                      <a:ext uri="{FF2B5EF4-FFF2-40B4-BE49-F238E27FC236}">
                        <a16:creationId xmlns:a16="http://schemas.microsoft.com/office/drawing/2014/main" id="{9ED6C55D-0826-4996-E957-E9A2E71D20B1}"/>
                      </a:ext>
                    </a:extLst>
                  </p:cNvPr>
                  <p:cNvSpPr txBox="1"/>
                  <p:nvPr/>
                </p:nvSpPr>
                <p:spPr>
                  <a:xfrm>
                    <a:off x="10553727" y="-2286129"/>
                    <a:ext cx="1792141" cy="53965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PCN-Fen</a:t>
                    </a:r>
                  </a:p>
                </p:txBody>
              </p:sp>
              <p:sp>
                <p:nvSpPr>
                  <p:cNvPr id="17" name="CasellaDiTesto 16">
                    <a:extLst>
                      <a:ext uri="{FF2B5EF4-FFF2-40B4-BE49-F238E27FC236}">
                        <a16:creationId xmlns:a16="http://schemas.microsoft.com/office/drawing/2014/main" id="{6DA787AE-BC1F-B9DA-AF5A-3488148F34B7}"/>
                      </a:ext>
                    </a:extLst>
                  </p:cNvPr>
                  <p:cNvSpPr txBox="1"/>
                  <p:nvPr/>
                </p:nvSpPr>
                <p:spPr>
                  <a:xfrm>
                    <a:off x="10256572" y="1524566"/>
                    <a:ext cx="2386451" cy="41511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400" dirty="0">
                        <a:latin typeface="Palatino Linotype" panose="02040502050505030304" pitchFamily="18" charset="0"/>
                      </a:rPr>
                      <a:t>PI </a:t>
                    </a:r>
                    <a:r>
                      <a:rPr lang="it-IT" sz="1400" dirty="0" err="1">
                        <a:latin typeface="Palatino Linotype" panose="02040502050505030304" pitchFamily="18" charset="0"/>
                      </a:rPr>
                      <a:t>distribution</a:t>
                    </a:r>
                    <a:endParaRPr lang="it-IT" sz="1400" dirty="0">
                      <a:latin typeface="Palatino Linotype" panose="02040502050505030304" pitchFamily="18" charset="0"/>
                    </a:endParaRPr>
                  </a:p>
                </p:txBody>
              </p:sp>
            </p:grpSp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F4627DCF-58B8-5997-EADE-CACF6DAA329B}"/>
                    </a:ext>
                  </a:extLst>
                </p:cNvPr>
                <p:cNvSpPr txBox="1"/>
                <p:nvPr/>
              </p:nvSpPr>
              <p:spPr>
                <a:xfrm>
                  <a:off x="-312727" y="5401520"/>
                  <a:ext cx="2157491" cy="4151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latin typeface="Palatino Linotype" panose="02040502050505030304" pitchFamily="18" charset="0"/>
                    </a:rPr>
                    <a:t>PI </a:t>
                  </a:r>
                  <a:r>
                    <a:rPr lang="it-IT" sz="1400" dirty="0" err="1">
                      <a:latin typeface="Palatino Linotype" panose="02040502050505030304" pitchFamily="18" charset="0"/>
                    </a:rPr>
                    <a:t>distribution</a:t>
                  </a:r>
                  <a:endParaRPr lang="it-IT" sz="1400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0A0D21FA-FACF-E0C9-2069-39EF7F97AF4B}"/>
                    </a:ext>
                  </a:extLst>
                </p:cNvPr>
                <p:cNvSpPr txBox="1"/>
                <p:nvPr/>
              </p:nvSpPr>
              <p:spPr>
                <a:xfrm>
                  <a:off x="4983285" y="5398827"/>
                  <a:ext cx="2196852" cy="4151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latin typeface="Palatino Linotype" panose="02040502050505030304" pitchFamily="18" charset="0"/>
                    </a:rPr>
                    <a:t>PI </a:t>
                  </a:r>
                  <a:r>
                    <a:rPr lang="it-IT" sz="1400" dirty="0" err="1">
                      <a:latin typeface="Palatino Linotype" panose="02040502050505030304" pitchFamily="18" charset="0"/>
                    </a:rPr>
                    <a:t>distribution</a:t>
                  </a:r>
                  <a:endParaRPr lang="it-IT" sz="1400" dirty="0">
                    <a:latin typeface="Palatino Linotype" panose="02040502050505030304" pitchFamily="18" charset="0"/>
                  </a:endParaRPr>
                </a:p>
              </p:txBody>
            </p:sp>
          </p:grpSp>
          <p:grpSp>
            <p:nvGrpSpPr>
              <p:cNvPr id="27" name="Gruppo 26">
                <a:extLst>
                  <a:ext uri="{FF2B5EF4-FFF2-40B4-BE49-F238E27FC236}">
                    <a16:creationId xmlns:a16="http://schemas.microsoft.com/office/drawing/2014/main" id="{69BD3BA8-A025-0A69-AC6E-F83E83DA1280}"/>
                  </a:ext>
                </a:extLst>
              </p:cNvPr>
              <p:cNvGrpSpPr/>
              <p:nvPr/>
            </p:nvGrpSpPr>
            <p:grpSpPr>
              <a:xfrm>
                <a:off x="93858" y="899221"/>
                <a:ext cx="8023222" cy="810346"/>
                <a:chOff x="515473" y="347747"/>
                <a:chExt cx="8023222" cy="810346"/>
              </a:xfrm>
            </p:grpSpPr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E11ACC9F-2EF5-A64D-E16F-62C36329E70C}"/>
                    </a:ext>
                  </a:extLst>
                </p:cNvPr>
                <p:cNvSpPr txBox="1"/>
                <p:nvPr/>
              </p:nvSpPr>
              <p:spPr>
                <a:xfrm>
                  <a:off x="515473" y="347747"/>
                  <a:ext cx="36022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b="1" dirty="0">
                      <a:latin typeface="Palatino Linotype" panose="02040502050505030304" pitchFamily="18" charset="0"/>
                    </a:rPr>
                    <a:t>Figure S1. 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Flow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cytometric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assay</a:t>
                  </a:r>
                  <a:endParaRPr lang="it-IT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E050544D-87FC-6E0E-9B9A-397B01A717CC}"/>
                    </a:ext>
                  </a:extLst>
                </p:cNvPr>
                <p:cNvSpPr txBox="1"/>
                <p:nvPr/>
              </p:nvSpPr>
              <p:spPr>
                <a:xfrm>
                  <a:off x="515473" y="788761"/>
                  <a:ext cx="80232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i="1" dirty="0">
                      <a:latin typeface="Palatino Linotype" panose="02040502050505030304" pitchFamily="18" charset="0"/>
                    </a:rPr>
                    <a:t>Cell </a:t>
                  </a:r>
                  <a:r>
                    <a:rPr lang="it-IT" i="1" dirty="0" err="1">
                      <a:latin typeface="Palatino Linotype" panose="02040502050505030304" pitchFamily="18" charset="0"/>
                    </a:rPr>
                    <a:t>cycle</a:t>
                  </a:r>
                  <a:r>
                    <a:rPr lang="it-IT" i="1" dirty="0">
                      <a:latin typeface="Palatino Linotype" panose="02040502050505030304" pitchFamily="18" charset="0"/>
                    </a:rPr>
                    <a:t> analysis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. 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Histograms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of DNA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stained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by PI, in a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typical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experiment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933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4ABEF16E-D53E-4C32-B52F-4ADA207870F6}"/>
              </a:ext>
            </a:extLst>
          </p:cNvPr>
          <p:cNvGrpSpPr/>
          <p:nvPr/>
        </p:nvGrpSpPr>
        <p:grpSpPr>
          <a:xfrm>
            <a:off x="0" y="640080"/>
            <a:ext cx="12192000" cy="4907280"/>
            <a:chOff x="0" y="640080"/>
            <a:chExt cx="12192000" cy="4907280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E86057AC-369A-B8AC-CC95-B69AF4CE0481}"/>
                </a:ext>
              </a:extLst>
            </p:cNvPr>
            <p:cNvGrpSpPr/>
            <p:nvPr/>
          </p:nvGrpSpPr>
          <p:grpSpPr>
            <a:xfrm>
              <a:off x="0" y="640080"/>
              <a:ext cx="12192000" cy="4907280"/>
              <a:chOff x="0" y="640080"/>
              <a:chExt cx="12192000" cy="4907280"/>
            </a:xfrm>
          </p:grpSpPr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5107FEF6-33DE-48DB-863B-183FFA9E968E}"/>
                  </a:ext>
                </a:extLst>
              </p:cNvPr>
              <p:cNvSpPr/>
              <p:nvPr/>
            </p:nvSpPr>
            <p:spPr>
              <a:xfrm>
                <a:off x="0" y="640080"/>
                <a:ext cx="12192000" cy="4907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F2A26065-271E-7C84-464E-4645DF21B059}"/>
                  </a:ext>
                </a:extLst>
              </p:cNvPr>
              <p:cNvGrpSpPr/>
              <p:nvPr/>
            </p:nvGrpSpPr>
            <p:grpSpPr>
              <a:xfrm>
                <a:off x="140760" y="1215231"/>
                <a:ext cx="11880000" cy="4201131"/>
                <a:chOff x="140760" y="1215231"/>
                <a:chExt cx="11880000" cy="4201131"/>
              </a:xfrm>
            </p:grpSpPr>
            <p:sp>
              <p:nvSpPr>
                <p:cNvPr id="4" name="CasellaDiTesto 3">
                  <a:extLst>
                    <a:ext uri="{FF2B5EF4-FFF2-40B4-BE49-F238E27FC236}">
                      <a16:creationId xmlns:a16="http://schemas.microsoft.com/office/drawing/2014/main" id="{529F939A-0B46-261F-49B0-55910FA4C49A}"/>
                    </a:ext>
                  </a:extLst>
                </p:cNvPr>
                <p:cNvSpPr txBox="1"/>
                <p:nvPr/>
              </p:nvSpPr>
              <p:spPr>
                <a:xfrm>
                  <a:off x="140760" y="1215231"/>
                  <a:ext cx="36840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i="1" dirty="0">
                      <a:latin typeface="Palatino Linotype" panose="02040502050505030304" pitchFamily="18" charset="0"/>
                    </a:rPr>
                    <a:t>Mitochondrial </a:t>
                  </a:r>
                  <a:r>
                    <a:rPr lang="it-IT" i="1" dirty="0" err="1">
                      <a:latin typeface="Palatino Linotype" panose="02040502050505030304" pitchFamily="18" charset="0"/>
                    </a:rPr>
                    <a:t>Potential</a:t>
                  </a:r>
                  <a:r>
                    <a:rPr lang="it-IT" i="1" dirty="0">
                      <a:latin typeface="Palatino Linotype" panose="02040502050505030304" pitchFamily="18" charset="0"/>
                    </a:rPr>
                    <a:t> Evaluation. 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</a:t>
                  </a:r>
                </a:p>
              </p:txBody>
            </p:sp>
            <p:grpSp>
              <p:nvGrpSpPr>
                <p:cNvPr id="8" name="Gruppo 7">
                  <a:extLst>
                    <a:ext uri="{FF2B5EF4-FFF2-40B4-BE49-F238E27FC236}">
                      <a16:creationId xmlns:a16="http://schemas.microsoft.com/office/drawing/2014/main" id="{06F9BCD4-907E-1B00-B1A4-18A4F4B831F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40760" y="1868357"/>
                  <a:ext cx="11880000" cy="3548005"/>
                  <a:chOff x="-1325880" y="1658779"/>
                  <a:chExt cx="16382609" cy="4101941"/>
                </a:xfrm>
              </p:grpSpPr>
              <p:sp>
                <p:nvSpPr>
                  <p:cNvPr id="6" name="Rettangolo 5">
                    <a:extLst>
                      <a:ext uri="{FF2B5EF4-FFF2-40B4-BE49-F238E27FC236}">
                        <a16:creationId xmlns:a16="http://schemas.microsoft.com/office/drawing/2014/main" id="{929BA6A9-AF07-E246-5284-582876B5ACFE}"/>
                      </a:ext>
                    </a:extLst>
                  </p:cNvPr>
                  <p:cNvSpPr/>
                  <p:nvPr/>
                </p:nvSpPr>
                <p:spPr>
                  <a:xfrm>
                    <a:off x="-1325880" y="1706880"/>
                    <a:ext cx="16367760" cy="40538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grpSp>
                <p:nvGrpSpPr>
                  <p:cNvPr id="13" name="Gruppo 12">
                    <a:extLst>
                      <a:ext uri="{FF2B5EF4-FFF2-40B4-BE49-F238E27FC236}">
                        <a16:creationId xmlns:a16="http://schemas.microsoft.com/office/drawing/2014/main" id="{34D509DE-2A83-4E01-822F-0765015C4C31}"/>
                      </a:ext>
                    </a:extLst>
                  </p:cNvPr>
                  <p:cNvGrpSpPr/>
                  <p:nvPr/>
                </p:nvGrpSpPr>
                <p:grpSpPr>
                  <a:xfrm>
                    <a:off x="-1319032" y="1658779"/>
                    <a:ext cx="16375761" cy="4100248"/>
                    <a:chOff x="-1771650" y="821275"/>
                    <a:chExt cx="16375761" cy="4100248"/>
                  </a:xfrm>
                </p:grpSpPr>
                <p:pic>
                  <p:nvPicPr>
                    <p:cNvPr id="5" name="Immagine 4">
                      <a:extLst>
                        <a:ext uri="{FF2B5EF4-FFF2-40B4-BE49-F238E27FC236}">
                          <a16:creationId xmlns:a16="http://schemas.microsoft.com/office/drawing/2014/main" id="{CBB868B6-61E6-4CD7-8164-3A7871EE6BF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771650" y="1053833"/>
                      <a:ext cx="5487166" cy="383911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" name="Immagine 6">
                      <a:extLst>
                        <a:ext uri="{FF2B5EF4-FFF2-40B4-BE49-F238E27FC236}">
                          <a16:creationId xmlns:a16="http://schemas.microsoft.com/office/drawing/2014/main" id="{B2598208-2ACE-417D-B804-73D9FF228B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715516" y="1053833"/>
                      <a:ext cx="5458587" cy="386769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" name="Immagine 8">
                      <a:extLst>
                        <a:ext uri="{FF2B5EF4-FFF2-40B4-BE49-F238E27FC236}">
                          <a16:creationId xmlns:a16="http://schemas.microsoft.com/office/drawing/2014/main" id="{B9154AF7-D100-4584-9F59-7B6B6CCC49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74103" y="1053833"/>
                      <a:ext cx="5430008" cy="386769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" name="CasellaDiTesto 9">
                      <a:extLst>
                        <a:ext uri="{FF2B5EF4-FFF2-40B4-BE49-F238E27FC236}">
                          <a16:creationId xmlns:a16="http://schemas.microsoft.com/office/drawing/2014/main" id="{8E687FDA-0B6B-423C-ACB6-73E727F7E0F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82735" y="869166"/>
                      <a:ext cx="971549" cy="3693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it-IT" b="1" dirty="0" err="1">
                          <a:latin typeface="Palatino Linotype" panose="02040502050505030304" pitchFamily="18" charset="0"/>
                        </a:rPr>
                        <a:t>Ctrl</a:t>
                      </a:r>
                      <a:endParaRPr lang="it-IT" b="1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11" name="CasellaDiTesto 10">
                      <a:extLst>
                        <a:ext uri="{FF2B5EF4-FFF2-40B4-BE49-F238E27FC236}">
                          <a16:creationId xmlns:a16="http://schemas.microsoft.com/office/drawing/2014/main" id="{B282759A-0976-4C59-9F6D-2E90EA6A0F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44745" y="878937"/>
                      <a:ext cx="971550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it-IT" b="1" dirty="0" err="1">
                          <a:latin typeface="Palatino Linotype" panose="02040502050505030304" pitchFamily="18" charset="0"/>
                        </a:rPr>
                        <a:t>Fen</a:t>
                      </a:r>
                      <a:endParaRPr lang="it-IT" b="1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12" name="CasellaDiTesto 11">
                      <a:extLst>
                        <a:ext uri="{FF2B5EF4-FFF2-40B4-BE49-F238E27FC236}">
                          <a16:creationId xmlns:a16="http://schemas.microsoft.com/office/drawing/2014/main" id="{462BDD62-9A7B-4D9C-9C56-0753B266326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37024" y="821275"/>
                      <a:ext cx="1590648" cy="42699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it-IT" b="1" dirty="0">
                          <a:latin typeface="Palatino Linotype" panose="02040502050505030304" pitchFamily="18" charset="0"/>
                        </a:rPr>
                        <a:t>PCN-</a:t>
                      </a:r>
                      <a:r>
                        <a:rPr lang="it-IT" b="1" dirty="0" err="1">
                          <a:latin typeface="Palatino Linotype" panose="02040502050505030304" pitchFamily="18" charset="0"/>
                        </a:rPr>
                        <a:t>Fen</a:t>
                      </a:r>
                      <a:endParaRPr lang="it-IT" b="1" dirty="0"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7967143-1A78-0E63-685E-C6A168B0EB90}"/>
                </a:ext>
              </a:extLst>
            </p:cNvPr>
            <p:cNvSpPr txBox="1"/>
            <p:nvPr/>
          </p:nvSpPr>
          <p:spPr>
            <a:xfrm>
              <a:off x="130756" y="756750"/>
              <a:ext cx="398705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b="1" dirty="0">
                  <a:latin typeface="Palatino Linotype"/>
                </a:rPr>
                <a:t>Figure S2. </a:t>
              </a:r>
              <a:r>
                <a:rPr lang="it-IT" dirty="0">
                  <a:latin typeface="Palatino Linotype"/>
                </a:rPr>
                <a:t>Flow </a:t>
              </a:r>
              <a:r>
                <a:rPr lang="it-IT" dirty="0" err="1">
                  <a:latin typeface="Palatino Linotype"/>
                </a:rPr>
                <a:t>cytometric</a:t>
              </a:r>
              <a:r>
                <a:rPr lang="it-IT" dirty="0">
                  <a:latin typeface="Palatino Linotype"/>
                </a:rPr>
                <a:t> </a:t>
              </a:r>
              <a:r>
                <a:rPr lang="it-IT" dirty="0" err="1">
                  <a:latin typeface="Palatino Linotype"/>
                </a:rPr>
                <a:t>assay</a:t>
              </a:r>
              <a:endParaRPr lang="en-US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274364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E5C47DA5-126E-4BB2-BF00-7A0508AA9E16}"/>
              </a:ext>
            </a:extLst>
          </p:cNvPr>
          <p:cNvGrpSpPr/>
          <p:nvPr/>
        </p:nvGrpSpPr>
        <p:grpSpPr>
          <a:xfrm>
            <a:off x="0" y="747784"/>
            <a:ext cx="12192000" cy="4541520"/>
            <a:chOff x="0" y="747784"/>
            <a:chExt cx="12192000" cy="4541520"/>
          </a:xfrm>
        </p:grpSpPr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F5FB1833-1367-1F37-C478-4118FC8FCFDB}"/>
                </a:ext>
              </a:extLst>
            </p:cNvPr>
            <p:cNvGrpSpPr/>
            <p:nvPr/>
          </p:nvGrpSpPr>
          <p:grpSpPr>
            <a:xfrm>
              <a:off x="0" y="747784"/>
              <a:ext cx="12192000" cy="4541520"/>
              <a:chOff x="0" y="747784"/>
              <a:chExt cx="12192000" cy="4541520"/>
            </a:xfrm>
          </p:grpSpPr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E7D40EF4-6D29-66A9-2392-423E8E67178B}"/>
                  </a:ext>
                </a:extLst>
              </p:cNvPr>
              <p:cNvSpPr/>
              <p:nvPr/>
            </p:nvSpPr>
            <p:spPr>
              <a:xfrm>
                <a:off x="0" y="747784"/>
                <a:ext cx="12192000" cy="4541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25" name="Gruppo 24">
                <a:extLst>
                  <a:ext uri="{FF2B5EF4-FFF2-40B4-BE49-F238E27FC236}">
                    <a16:creationId xmlns:a16="http://schemas.microsoft.com/office/drawing/2014/main" id="{406CCCD4-3FE5-E4CE-A4C4-41DDF64D9EC5}"/>
                  </a:ext>
                </a:extLst>
              </p:cNvPr>
              <p:cNvGrpSpPr/>
              <p:nvPr/>
            </p:nvGrpSpPr>
            <p:grpSpPr>
              <a:xfrm>
                <a:off x="156000" y="1263974"/>
                <a:ext cx="11880000" cy="3876989"/>
                <a:chOff x="156000" y="1339150"/>
                <a:chExt cx="11880000" cy="3876989"/>
              </a:xfrm>
            </p:grpSpPr>
            <p:grpSp>
              <p:nvGrpSpPr>
                <p:cNvPr id="21" name="Gruppo 20">
                  <a:extLst>
                    <a:ext uri="{FF2B5EF4-FFF2-40B4-BE49-F238E27FC236}">
                      <a16:creationId xmlns:a16="http://schemas.microsoft.com/office/drawing/2014/main" id="{5E71347E-C189-9CDF-268A-F9592DCFC09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56000" y="1708482"/>
                  <a:ext cx="11880000" cy="3507657"/>
                  <a:chOff x="-1988360" y="1281241"/>
                  <a:chExt cx="16023287" cy="4534032"/>
                </a:xfrm>
              </p:grpSpPr>
              <p:sp>
                <p:nvSpPr>
                  <p:cNvPr id="3" name="Rettangolo 2">
                    <a:extLst>
                      <a:ext uri="{FF2B5EF4-FFF2-40B4-BE49-F238E27FC236}">
                        <a16:creationId xmlns:a16="http://schemas.microsoft.com/office/drawing/2014/main" id="{F29C465A-C498-91FF-3618-0AF5896044D6}"/>
                      </a:ext>
                    </a:extLst>
                  </p:cNvPr>
                  <p:cNvSpPr/>
                  <p:nvPr/>
                </p:nvSpPr>
                <p:spPr>
                  <a:xfrm>
                    <a:off x="-1988360" y="1281241"/>
                    <a:ext cx="16023287" cy="444354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pic>
                <p:nvPicPr>
                  <p:cNvPr id="17" name="Immagine 16" descr="Immagine che contiene testo, diagramma, linea, Diagramma&#10;&#10;Descrizione generata automaticamente">
                    <a:extLst>
                      <a:ext uri="{FF2B5EF4-FFF2-40B4-BE49-F238E27FC236}">
                        <a16:creationId xmlns:a16="http://schemas.microsoft.com/office/drawing/2014/main" id="{61D753A8-C39A-8670-EF1D-BE52B31595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719235" y="1894532"/>
                    <a:ext cx="5315692" cy="3705743"/>
                  </a:xfrm>
                  <a:prstGeom prst="rect">
                    <a:avLst/>
                  </a:prstGeom>
                </p:spPr>
              </p:pic>
              <p:pic>
                <p:nvPicPr>
                  <p:cNvPr id="15" name="Immagine 14" descr="Immagine che contiene testo, diagramma, linea, Diagramma&#10;&#10;Descrizione generata automaticamente">
                    <a:extLst>
                      <a:ext uri="{FF2B5EF4-FFF2-40B4-BE49-F238E27FC236}">
                        <a16:creationId xmlns:a16="http://schemas.microsoft.com/office/drawing/2014/main" id="{AF6AEA89-4B4C-C414-C4CF-4E34AEB742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65437" y="1894532"/>
                    <a:ext cx="5315692" cy="3705743"/>
                  </a:xfrm>
                  <a:prstGeom prst="rect">
                    <a:avLst/>
                  </a:prstGeom>
                </p:spPr>
              </p:pic>
              <p:pic>
                <p:nvPicPr>
                  <p:cNvPr id="13" name="Immagine 12" descr="Immagine che contiene testo, diagramma, linea, Diagramma&#10;&#10;Descrizione generata automaticamente">
                    <a:extLst>
                      <a:ext uri="{FF2B5EF4-FFF2-40B4-BE49-F238E27FC236}">
                        <a16:creationId xmlns:a16="http://schemas.microsoft.com/office/drawing/2014/main" id="{F0F28E93-4C3B-DC93-1357-5A17FADC74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1891826" y="1894532"/>
                    <a:ext cx="5315692" cy="3682227"/>
                  </a:xfrm>
                  <a:prstGeom prst="rect">
                    <a:avLst/>
                  </a:prstGeom>
                </p:spPr>
              </p:pic>
              <p:sp>
                <p:nvSpPr>
                  <p:cNvPr id="10" name="CasellaDiTesto 9">
                    <a:extLst>
                      <a:ext uri="{FF2B5EF4-FFF2-40B4-BE49-F238E27FC236}">
                        <a16:creationId xmlns:a16="http://schemas.microsoft.com/office/drawing/2014/main" id="{84242A91-45CC-6BD6-2390-FD99F96E20B1}"/>
                      </a:ext>
                    </a:extLst>
                  </p:cNvPr>
                  <p:cNvSpPr txBox="1"/>
                  <p:nvPr/>
                </p:nvSpPr>
                <p:spPr>
                  <a:xfrm>
                    <a:off x="10676890" y="1550517"/>
                    <a:ext cx="1867769" cy="51718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PCN-Fen</a:t>
                    </a:r>
                  </a:p>
                </p:txBody>
              </p:sp>
              <p:sp>
                <p:nvSpPr>
                  <p:cNvPr id="11" name="CasellaDiTesto 10">
                    <a:extLst>
                      <a:ext uri="{FF2B5EF4-FFF2-40B4-BE49-F238E27FC236}">
                        <a16:creationId xmlns:a16="http://schemas.microsoft.com/office/drawing/2014/main" id="{856B9F30-A311-AD8B-FB0D-3BFCB5690384}"/>
                      </a:ext>
                    </a:extLst>
                  </p:cNvPr>
                  <p:cNvSpPr txBox="1"/>
                  <p:nvPr/>
                </p:nvSpPr>
                <p:spPr>
                  <a:xfrm>
                    <a:off x="10676890" y="5417004"/>
                    <a:ext cx="2216455" cy="3978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400" dirty="0">
                        <a:latin typeface="Palatino Linotype" panose="02040502050505030304" pitchFamily="18" charset="0"/>
                      </a:rPr>
                      <a:t>DCF Fluorescence</a:t>
                    </a:r>
                  </a:p>
                </p:txBody>
              </p:sp>
              <p:sp>
                <p:nvSpPr>
                  <p:cNvPr id="7" name="CasellaDiTesto 6">
                    <a:extLst>
                      <a:ext uri="{FF2B5EF4-FFF2-40B4-BE49-F238E27FC236}">
                        <a16:creationId xmlns:a16="http://schemas.microsoft.com/office/drawing/2014/main" id="{87FA9E8E-993D-5F53-D15A-4EF3AC4431CD}"/>
                      </a:ext>
                    </a:extLst>
                  </p:cNvPr>
                  <p:cNvSpPr txBox="1"/>
                  <p:nvPr/>
                </p:nvSpPr>
                <p:spPr>
                  <a:xfrm>
                    <a:off x="313924" y="1667593"/>
                    <a:ext cx="898767" cy="40011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Ctrl</a:t>
                    </a:r>
                  </a:p>
                </p:txBody>
              </p:sp>
              <p:sp>
                <p:nvSpPr>
                  <p:cNvPr id="9" name="CasellaDiTesto 8">
                    <a:extLst>
                      <a:ext uri="{FF2B5EF4-FFF2-40B4-BE49-F238E27FC236}">
                        <a16:creationId xmlns:a16="http://schemas.microsoft.com/office/drawing/2014/main" id="{C86F7439-BD66-7DD0-EE5C-2AE8F9495BCA}"/>
                      </a:ext>
                    </a:extLst>
                  </p:cNvPr>
                  <p:cNvSpPr txBox="1"/>
                  <p:nvPr/>
                </p:nvSpPr>
                <p:spPr>
                  <a:xfrm>
                    <a:off x="5676409" y="1550517"/>
                    <a:ext cx="897879" cy="51718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2000" b="1" dirty="0">
                        <a:latin typeface="Palatino Linotype" panose="02040502050505030304" pitchFamily="18" charset="0"/>
                      </a:rPr>
                      <a:t>Fen</a:t>
                    </a:r>
                  </a:p>
                </p:txBody>
              </p:sp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A4AA3313-C30E-E841-8CCE-5366E3CBCC0C}"/>
                      </a:ext>
                    </a:extLst>
                  </p:cNvPr>
                  <p:cNvSpPr txBox="1"/>
                  <p:nvPr/>
                </p:nvSpPr>
                <p:spPr>
                  <a:xfrm>
                    <a:off x="104463" y="5417437"/>
                    <a:ext cx="2216455" cy="3978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400" dirty="0">
                        <a:latin typeface="Palatino Linotype" panose="02040502050505030304" pitchFamily="18" charset="0"/>
                      </a:rPr>
                      <a:t>DCF Fluorescence</a:t>
                    </a:r>
                  </a:p>
                </p:txBody>
              </p:sp>
              <p:sp>
                <p:nvSpPr>
                  <p:cNvPr id="19" name="CasellaDiTesto 18">
                    <a:extLst>
                      <a:ext uri="{FF2B5EF4-FFF2-40B4-BE49-F238E27FC236}">
                        <a16:creationId xmlns:a16="http://schemas.microsoft.com/office/drawing/2014/main" id="{B6588C2B-06DC-39DC-8687-4FF6E18DD734}"/>
                      </a:ext>
                    </a:extLst>
                  </p:cNvPr>
                  <p:cNvSpPr txBox="1"/>
                  <p:nvPr/>
                </p:nvSpPr>
                <p:spPr>
                  <a:xfrm>
                    <a:off x="5420155" y="5417004"/>
                    <a:ext cx="2216455" cy="3978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400" dirty="0">
                        <a:latin typeface="Palatino Linotype" panose="02040502050505030304" pitchFamily="18" charset="0"/>
                      </a:rPr>
                      <a:t>DCF Fluorescence</a:t>
                    </a:r>
                  </a:p>
                </p:txBody>
              </p:sp>
            </p:grpSp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B082031D-76ED-5BCA-3D59-AB5BFEF99C85}"/>
                    </a:ext>
                  </a:extLst>
                </p:cNvPr>
                <p:cNvSpPr txBox="1"/>
                <p:nvPr/>
              </p:nvSpPr>
              <p:spPr>
                <a:xfrm>
                  <a:off x="156000" y="1339150"/>
                  <a:ext cx="83526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i="1" dirty="0">
                      <a:latin typeface="Palatino Linotype" panose="02040502050505030304" pitchFamily="18" charset="0"/>
                    </a:rPr>
                    <a:t>ROS Production analysis.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Histogram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of DCF fluorescence in a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typical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 </a:t>
                  </a:r>
                  <a:r>
                    <a:rPr lang="it-IT" dirty="0" err="1">
                      <a:latin typeface="Palatino Linotype" panose="02040502050505030304" pitchFamily="18" charset="0"/>
                    </a:rPr>
                    <a:t>experiment</a:t>
                  </a:r>
                  <a:r>
                    <a:rPr lang="it-IT" dirty="0">
                      <a:latin typeface="Palatino Linotype" panose="02040502050505030304" pitchFamily="18" charset="0"/>
                    </a:rPr>
                    <a:t>.</a:t>
                  </a:r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4FCBEED-B722-1B82-3399-4C1D55B85F44}"/>
                </a:ext>
              </a:extLst>
            </p:cNvPr>
            <p:cNvSpPr txBox="1"/>
            <p:nvPr/>
          </p:nvSpPr>
          <p:spPr>
            <a:xfrm>
              <a:off x="201602" y="876467"/>
              <a:ext cx="392615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b="1" dirty="0">
                  <a:latin typeface="Palatino Linotype"/>
                </a:rPr>
                <a:t>Figure S3. </a:t>
              </a:r>
              <a:r>
                <a:rPr lang="it-IT" dirty="0">
                  <a:latin typeface="Palatino Linotype"/>
                </a:rPr>
                <a:t>Flow </a:t>
              </a:r>
              <a:r>
                <a:rPr lang="it-IT" dirty="0" err="1">
                  <a:latin typeface="Palatino Linotype"/>
                </a:rPr>
                <a:t>cytometric</a:t>
              </a:r>
              <a:r>
                <a:rPr lang="it-IT" dirty="0">
                  <a:latin typeface="Palatino Linotype"/>
                </a:rPr>
                <a:t> </a:t>
              </a:r>
              <a:r>
                <a:rPr lang="it-IT" dirty="0" err="1">
                  <a:latin typeface="Palatino Linotype"/>
                </a:rPr>
                <a:t>assay</a:t>
              </a:r>
              <a:endParaRPr lang="en-US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1377217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2CDF7B88-069D-45B0-AA4D-5F4F2FF87C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7E3E8B-DFB7-4ED9-A1A6-C7147CF981AB}"/>
              </a:ext>
            </a:extLst>
          </p:cNvPr>
          <p:cNvSpPr txBox="1"/>
          <p:nvPr/>
        </p:nvSpPr>
        <p:spPr>
          <a:xfrm>
            <a:off x="165100" y="139700"/>
            <a:ext cx="2430049" cy="16927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Video S1-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Ctrl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cells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proliferation</a:t>
            </a:r>
            <a:endParaRPr lang="it-IT" sz="2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endParaRPr lang="it-IT" sz="2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32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CFE011A7-E073-484B-9E89-9F6E7023CC7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3F18EE-D9B7-4784-BA5F-5C4C6A1ACF7D}"/>
              </a:ext>
            </a:extLst>
          </p:cNvPr>
          <p:cNvSpPr txBox="1"/>
          <p:nvPr/>
        </p:nvSpPr>
        <p:spPr>
          <a:xfrm>
            <a:off x="127000" y="190500"/>
            <a:ext cx="2622246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Video S2 – PCN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treated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cells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proliferation</a:t>
            </a:r>
            <a:endParaRPr lang="it-IT" sz="2600" b="1" dirty="0" err="1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CEFF76C7-2A0E-4FB0-8F09-625CCF5AC0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E3E4A70-3C7E-4C27-AEEA-79F5023FF4B6}"/>
              </a:ext>
            </a:extLst>
          </p:cNvPr>
          <p:cNvSpPr txBox="1"/>
          <p:nvPr/>
        </p:nvSpPr>
        <p:spPr>
          <a:xfrm>
            <a:off x="101600" y="165100"/>
            <a:ext cx="2537580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Video S3 – Fen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treated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cells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proliferation</a:t>
            </a:r>
            <a:endParaRPr lang="it-IT" sz="2600" b="1" dirty="0" err="1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12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 4">
            <a:hlinkClick r:id="" action="ppaction://media"/>
            <a:extLst>
              <a:ext uri="{FF2B5EF4-FFF2-40B4-BE49-F238E27FC236}">
                <a16:creationId xmlns:a16="http://schemas.microsoft.com/office/drawing/2014/main" id="{E7A89913-59E2-48AA-A96C-DAE8657DDF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5259E08-1374-4A08-84B1-5FF98C8F14A2}"/>
              </a:ext>
            </a:extLst>
          </p:cNvPr>
          <p:cNvSpPr txBox="1"/>
          <p:nvPr/>
        </p:nvSpPr>
        <p:spPr>
          <a:xfrm>
            <a:off x="4838" y="-4233"/>
            <a:ext cx="3280228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Video S4 - PCN-Fen</a:t>
            </a:r>
          </a:p>
          <a:p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treated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cells</a:t>
            </a:r>
            <a:r>
              <a:rPr lang="it-IT" sz="2600" b="1" dirty="0">
                <a:solidFill>
                  <a:schemeClr val="bg1"/>
                </a:solidFill>
                <a:latin typeface="Palatino Linotype"/>
              </a:rPr>
              <a:t> </a:t>
            </a:r>
            <a:r>
              <a:rPr lang="it-IT" sz="2600" b="1" dirty="0" err="1">
                <a:solidFill>
                  <a:schemeClr val="bg1"/>
                </a:solidFill>
                <a:latin typeface="Palatino Linotype"/>
              </a:rPr>
              <a:t>proliferation</a:t>
            </a:r>
            <a:endParaRPr lang="it-IT" sz="2600" b="1" dirty="0">
              <a:solidFill>
                <a:schemeClr val="bg1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29449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98</Words>
  <Application>Microsoft Office PowerPoint</Application>
  <PresentationFormat>Widescreen</PresentationFormat>
  <Paragraphs>26</Paragraphs>
  <Slides>7</Slides>
  <Notes>0</Notes>
  <HiddenSlides>0</HiddenSlides>
  <MMClips>4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Palatino Linotype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Anconelli</dc:creator>
  <cp:lastModifiedBy>Paolo Blasi</cp:lastModifiedBy>
  <cp:revision>17</cp:revision>
  <dcterms:created xsi:type="dcterms:W3CDTF">2024-09-26T09:00:57Z</dcterms:created>
  <dcterms:modified xsi:type="dcterms:W3CDTF">2024-11-13T06:22:02Z</dcterms:modified>
</cp:coreProperties>
</file>